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80" r:id="rId1"/>
  </p:sldMasterIdLst>
  <p:notesMasterIdLst>
    <p:notesMasterId r:id="rId32"/>
  </p:notesMasterIdLst>
  <p:handoutMasterIdLst>
    <p:handoutMasterId r:id="rId33"/>
  </p:handoutMasterIdLst>
  <p:sldIdLst>
    <p:sldId id="919" r:id="rId2"/>
    <p:sldId id="916" r:id="rId3"/>
    <p:sldId id="914" r:id="rId4"/>
    <p:sldId id="920" r:id="rId5"/>
    <p:sldId id="921" r:id="rId6"/>
    <p:sldId id="922" r:id="rId7"/>
    <p:sldId id="923" r:id="rId8"/>
    <p:sldId id="917" r:id="rId9"/>
    <p:sldId id="924" r:id="rId10"/>
    <p:sldId id="925" r:id="rId11"/>
    <p:sldId id="926" r:id="rId12"/>
    <p:sldId id="927" r:id="rId13"/>
    <p:sldId id="928" r:id="rId14"/>
    <p:sldId id="951" r:id="rId15"/>
    <p:sldId id="930" r:id="rId16"/>
    <p:sldId id="931" r:id="rId17"/>
    <p:sldId id="932" r:id="rId18"/>
    <p:sldId id="933" r:id="rId19"/>
    <p:sldId id="934" r:id="rId20"/>
    <p:sldId id="935" r:id="rId21"/>
    <p:sldId id="936" r:id="rId22"/>
    <p:sldId id="939" r:id="rId23"/>
    <p:sldId id="941" r:id="rId24"/>
    <p:sldId id="943" r:id="rId25"/>
    <p:sldId id="945" r:id="rId26"/>
    <p:sldId id="946" r:id="rId27"/>
    <p:sldId id="947" r:id="rId28"/>
    <p:sldId id="948" r:id="rId29"/>
    <p:sldId id="950" r:id="rId30"/>
    <p:sldId id="918" r:id="rId31"/>
  </p:sldIdLst>
  <p:sldSz cx="9144000" cy="6858000" type="screen4x3"/>
  <p:notesSz cx="9296400" cy="7010400"/>
  <p:defaultTextStyle>
    <a:defPPr>
      <a:defRPr lang="en-US"/>
    </a:defPPr>
    <a:lvl1pPr algn="l" rtl="0" fontAlgn="base">
      <a:spcBef>
        <a:spcPct val="0"/>
      </a:spcBef>
      <a:spcAft>
        <a:spcPct val="0"/>
      </a:spcAft>
      <a:defRPr sz="2400" kern="1200">
        <a:solidFill>
          <a:schemeClr val="tx1"/>
        </a:solidFill>
        <a:latin typeface="Arial" charset="0"/>
        <a:ea typeface="ヒラギノ角ゴ Pro W3"/>
        <a:cs typeface="ヒラギノ角ゴ Pro W3"/>
      </a:defRPr>
    </a:lvl1pPr>
    <a:lvl2pPr marL="457200" algn="l" rtl="0" fontAlgn="base">
      <a:spcBef>
        <a:spcPct val="0"/>
      </a:spcBef>
      <a:spcAft>
        <a:spcPct val="0"/>
      </a:spcAft>
      <a:defRPr sz="2400" kern="1200">
        <a:solidFill>
          <a:schemeClr val="tx1"/>
        </a:solidFill>
        <a:latin typeface="Arial" charset="0"/>
        <a:ea typeface="ヒラギノ角ゴ Pro W3"/>
        <a:cs typeface="ヒラギノ角ゴ Pro W3"/>
      </a:defRPr>
    </a:lvl2pPr>
    <a:lvl3pPr marL="914400" algn="l" rtl="0" fontAlgn="base">
      <a:spcBef>
        <a:spcPct val="0"/>
      </a:spcBef>
      <a:spcAft>
        <a:spcPct val="0"/>
      </a:spcAft>
      <a:defRPr sz="2400" kern="1200">
        <a:solidFill>
          <a:schemeClr val="tx1"/>
        </a:solidFill>
        <a:latin typeface="Arial" charset="0"/>
        <a:ea typeface="ヒラギノ角ゴ Pro W3"/>
        <a:cs typeface="ヒラギノ角ゴ Pro W3"/>
      </a:defRPr>
    </a:lvl3pPr>
    <a:lvl4pPr marL="1371600" algn="l" rtl="0" fontAlgn="base">
      <a:spcBef>
        <a:spcPct val="0"/>
      </a:spcBef>
      <a:spcAft>
        <a:spcPct val="0"/>
      </a:spcAft>
      <a:defRPr sz="2400" kern="1200">
        <a:solidFill>
          <a:schemeClr val="tx1"/>
        </a:solidFill>
        <a:latin typeface="Arial" charset="0"/>
        <a:ea typeface="ヒラギノ角ゴ Pro W3"/>
        <a:cs typeface="ヒラギノ角ゴ Pro W3"/>
      </a:defRPr>
    </a:lvl4pPr>
    <a:lvl5pPr marL="1828800" algn="l" rtl="0" fontAlgn="base">
      <a:spcBef>
        <a:spcPct val="0"/>
      </a:spcBef>
      <a:spcAft>
        <a:spcPct val="0"/>
      </a:spcAft>
      <a:defRPr sz="2400" kern="1200">
        <a:solidFill>
          <a:schemeClr val="tx1"/>
        </a:solidFill>
        <a:latin typeface="Arial" charset="0"/>
        <a:ea typeface="ヒラギノ角ゴ Pro W3"/>
        <a:cs typeface="ヒラギノ角ゴ Pro W3"/>
      </a:defRPr>
    </a:lvl5pPr>
    <a:lvl6pPr marL="2286000" algn="l" defTabSz="914400" rtl="0" eaLnBrk="1" latinLnBrk="0" hangingPunct="1">
      <a:defRPr sz="2400" kern="1200">
        <a:solidFill>
          <a:schemeClr val="tx1"/>
        </a:solidFill>
        <a:latin typeface="Arial" charset="0"/>
        <a:ea typeface="ヒラギノ角ゴ Pro W3"/>
        <a:cs typeface="ヒラギノ角ゴ Pro W3"/>
      </a:defRPr>
    </a:lvl6pPr>
    <a:lvl7pPr marL="2743200" algn="l" defTabSz="914400" rtl="0" eaLnBrk="1" latinLnBrk="0" hangingPunct="1">
      <a:defRPr sz="2400" kern="1200">
        <a:solidFill>
          <a:schemeClr val="tx1"/>
        </a:solidFill>
        <a:latin typeface="Arial" charset="0"/>
        <a:ea typeface="ヒラギノ角ゴ Pro W3"/>
        <a:cs typeface="ヒラギノ角ゴ Pro W3"/>
      </a:defRPr>
    </a:lvl7pPr>
    <a:lvl8pPr marL="3200400" algn="l" defTabSz="914400" rtl="0" eaLnBrk="1" latinLnBrk="0" hangingPunct="1">
      <a:defRPr sz="2400" kern="1200">
        <a:solidFill>
          <a:schemeClr val="tx1"/>
        </a:solidFill>
        <a:latin typeface="Arial" charset="0"/>
        <a:ea typeface="ヒラギノ角ゴ Pro W3"/>
        <a:cs typeface="ヒラギノ角ゴ Pro W3"/>
      </a:defRPr>
    </a:lvl8pPr>
    <a:lvl9pPr marL="3657600" algn="l" defTabSz="914400" rtl="0" eaLnBrk="1" latinLnBrk="0" hangingPunct="1">
      <a:defRPr sz="2400" kern="1200">
        <a:solidFill>
          <a:schemeClr val="tx1"/>
        </a:solidFill>
        <a:latin typeface="Arial"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BA40"/>
    <a:srgbClr val="FF0000"/>
    <a:srgbClr val="DA0000"/>
    <a:srgbClr val="717074"/>
    <a:srgbClr val="CC0000"/>
    <a:srgbClr val="99CCFF"/>
    <a:srgbClr val="CCECFF"/>
    <a:srgbClr val="E40000"/>
    <a:srgbClr val="E41117"/>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4" autoAdjust="0"/>
    <p:restoredTop sz="96305" autoAdjust="0"/>
  </p:normalViewPr>
  <p:slideViewPr>
    <p:cSldViewPr>
      <p:cViewPr varScale="1">
        <p:scale>
          <a:sx n="113" d="100"/>
          <a:sy n="113" d="100"/>
        </p:scale>
        <p:origin x="1224" y="96"/>
      </p:cViewPr>
      <p:guideLst>
        <p:guide orient="horz" pos="2160"/>
        <p:guide pos="2880"/>
      </p:guideLst>
    </p:cSldViewPr>
  </p:slideViewPr>
  <p:outlineViewPr>
    <p:cViewPr>
      <p:scale>
        <a:sx n="33" d="100"/>
        <a:sy n="33" d="100"/>
      </p:scale>
      <p:origin x="0" y="5748"/>
    </p:cViewPr>
  </p:outlineViewPr>
  <p:notesTextViewPr>
    <p:cViewPr>
      <p:scale>
        <a:sx n="3" d="2"/>
        <a:sy n="3" d="2"/>
      </p:scale>
      <p:origin x="0" y="0"/>
    </p:cViewPr>
  </p:notesTextViewPr>
  <p:sorterViewPr>
    <p:cViewPr>
      <p:scale>
        <a:sx n="33" d="100"/>
        <a:sy n="33" d="100"/>
      </p:scale>
      <p:origin x="0" y="0"/>
    </p:cViewPr>
  </p:sorterViewPr>
  <p:notesViewPr>
    <p:cSldViewPr>
      <p:cViewPr varScale="1">
        <p:scale>
          <a:sx n="77" d="100"/>
          <a:sy n="77" d="100"/>
        </p:scale>
        <p:origin x="1484" y="72"/>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rh0076\AppData\Local\Microsoft\Windows\INetCache\Content.Outlook\EVVHW69D\Average_Age_2015%20(00000002).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rh0076\AppData\Local\Microsoft\Windows\INetCache\Content.Outlook\EVVHW69D\Average_Age_2015%20(00000002).xls"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oleObject" Target="file:///\\keno-file-05-pp\dosscl$\Annual%20Meeting\2015\SNA%20Presentation%20Data%20for%202015%20Annual%20Meeting%20Slides.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keno-file-05-pp\dosscl$\Annual%20Meeting\2015\SNA%20Presentation%20Data%20for%202015%20Annual%20Meeting%20Slides_reformatte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0"/>
          <c:y val="0"/>
          <c:w val="0.95175438596491158"/>
          <c:h val="0.91851851851851862"/>
        </c:manualLayout>
      </c:layout>
      <c:pie3DChart>
        <c:varyColors val="1"/>
        <c:ser>
          <c:idx val="0"/>
          <c:order val="0"/>
          <c:tx>
            <c:strRef>
              <c:f>Sheet1!$B$1</c:f>
              <c:strCache>
                <c:ptCount val="1"/>
                <c:pt idx="0">
                  <c:v>Net Sales</c:v>
                </c:pt>
              </c:strCache>
            </c:strRef>
          </c:tx>
          <c:explosion val="25"/>
          <c:dPt>
            <c:idx val="0"/>
            <c:bubble3D val="0"/>
            <c:explosion val="7"/>
          </c:dPt>
          <c:dPt>
            <c:idx val="1"/>
            <c:bubble3D val="0"/>
            <c:spPr>
              <a:solidFill>
                <a:srgbClr val="DA0000"/>
              </a:solidFill>
            </c:spPr>
          </c:dPt>
          <c:dPt>
            <c:idx val="2"/>
            <c:bubble3D val="0"/>
            <c:explosion val="15"/>
            <c:spPr>
              <a:solidFill>
                <a:srgbClr val="1F05BB"/>
              </a:solidFill>
            </c:spPr>
          </c:dPt>
          <c:dPt>
            <c:idx val="3"/>
            <c:bubble3D val="0"/>
            <c:spPr>
              <a:solidFill>
                <a:srgbClr val="FFFF00"/>
              </a:solidFill>
            </c:spPr>
          </c:dPt>
          <c:dLbls>
            <c:dLbl>
              <c:idx val="0"/>
              <c:layout>
                <c:manualLayout>
                  <c:x val="-0.20435675950953888"/>
                  <c:y val="6.5743110236220523E-2"/>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1"/>
              <c:layout>
                <c:manualLayout>
                  <c:x val="-4.5722764132095535E-2"/>
                  <c:y val="-0.34812500000000007"/>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2"/>
              <c:layout>
                <c:manualLayout>
                  <c:x val="0.17044247267599727"/>
                  <c:y val="7.6438976377952772E-2"/>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3"/>
              <c:layout>
                <c:manualLayout>
                  <c:x val="2.9426097857170892E-2"/>
                  <c:y val="5.0000000000000114E-2"/>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spPr>
              <a:solidFill>
                <a:srgbClr val="FFFFFF"/>
              </a:solidFill>
              <a:ln>
                <a:solidFill>
                  <a:schemeClr val="tx1"/>
                </a:solidFill>
              </a:ln>
            </c:spPr>
            <c:dLblPos val="bestFit"/>
            <c:showLegendKey val="0"/>
            <c:showVal val="0"/>
            <c:showCatName val="0"/>
            <c:showSerName val="0"/>
            <c:showPercent val="1"/>
            <c:showBubbleSize val="0"/>
            <c:showLeaderLines val="1"/>
            <c:extLst>
              <c:ext xmlns:c15="http://schemas.microsoft.com/office/drawing/2012/chart" uri="{CE6537A1-D6FC-4f65-9D91-7224C49458BB}"/>
            </c:extLst>
          </c:dLbls>
          <c:cat>
            <c:strRef>
              <c:f>Sheet1!$A$2:$A$5</c:f>
              <c:strCache>
                <c:ptCount val="4"/>
                <c:pt idx="0">
                  <c:v>Commercial &amp; Industrial</c:v>
                </c:pt>
                <c:pt idx="1">
                  <c:v>Snap-on Tools</c:v>
                </c:pt>
                <c:pt idx="2">
                  <c:v>Repair Systems &amp; Information</c:v>
                </c:pt>
                <c:pt idx="3">
                  <c:v>Financial Services</c:v>
                </c:pt>
              </c:strCache>
            </c:strRef>
          </c:cat>
          <c:val>
            <c:numRef>
              <c:f>Sheet1!$B$2:$B$5</c:f>
              <c:numCache>
                <c:formatCode>#,##0.0_);\(#,##0.0\)</c:formatCode>
                <c:ptCount val="4"/>
                <c:pt idx="0" formatCode="_(&quot;$&quot;* #,##0.0_);_(&quot;$&quot;* \(#,##0.0\);_(&quot;$&quot;* &quot;-&quot;??_);_(@_)">
                  <c:v>1174.8</c:v>
                </c:pt>
                <c:pt idx="1">
                  <c:v>1455.2</c:v>
                </c:pt>
                <c:pt idx="2">
                  <c:v>1095.2</c:v>
                </c:pt>
                <c:pt idx="3">
                  <c:v>214.9</c:v>
                </c:pt>
              </c:numCache>
            </c:numRef>
          </c:val>
        </c:ser>
        <c:dLbls>
          <c:showLegendKey val="0"/>
          <c:showVal val="1"/>
          <c:showCatName val="0"/>
          <c:showSerName val="0"/>
          <c:showPercent val="0"/>
          <c:showBubbleSize val="0"/>
          <c:showLeaderLines val="1"/>
        </c:dLbls>
      </c:pie3DChart>
    </c:plotArea>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FF0000"/>
                </a:solidFill>
              </a:defRPr>
            </a:pPr>
            <a:r>
              <a:rPr lang="en-US" dirty="0">
                <a:solidFill>
                  <a:schemeClr val="tx1"/>
                </a:solidFill>
              </a:rPr>
              <a:t>Age of US</a:t>
            </a:r>
            <a:r>
              <a:rPr lang="en-US" baseline="0" dirty="0">
                <a:solidFill>
                  <a:schemeClr val="tx1"/>
                </a:solidFill>
              </a:rPr>
              <a:t> Vehicles</a:t>
            </a:r>
            <a:endParaRPr lang="en-US" dirty="0">
              <a:solidFill>
                <a:schemeClr val="tx1"/>
              </a:solidFill>
            </a:endParaRPr>
          </a:p>
        </c:rich>
      </c:tx>
      <c:layout>
        <c:manualLayout>
          <c:xMode val="edge"/>
          <c:yMode val="edge"/>
          <c:x val="0.2521749809271227"/>
          <c:y val="8.8541666666666671E-2"/>
        </c:manualLayout>
      </c:layout>
      <c:overlay val="0"/>
    </c:title>
    <c:autoTitleDeleted val="0"/>
    <c:plotArea>
      <c:layout/>
      <c:pieChart>
        <c:varyColors val="1"/>
        <c:ser>
          <c:idx val="0"/>
          <c:order val="0"/>
          <c:spPr>
            <a:ln>
              <a:solidFill>
                <a:srgbClr val="FFCC00"/>
              </a:solidFill>
            </a:ln>
          </c:spPr>
          <c:dPt>
            <c:idx val="0"/>
            <c:bubble3D val="0"/>
            <c:spPr>
              <a:solidFill>
                <a:srgbClr val="C00000"/>
              </a:solidFill>
              <a:ln>
                <a:solidFill>
                  <a:srgbClr val="C00000"/>
                </a:solidFill>
              </a:ln>
            </c:spPr>
          </c:dPt>
          <c:dPt>
            <c:idx val="1"/>
            <c:bubble3D val="0"/>
            <c:spPr>
              <a:solidFill>
                <a:srgbClr val="FFCC00"/>
              </a:solidFill>
              <a:ln>
                <a:solidFill>
                  <a:srgbClr val="FFCC00"/>
                </a:solidFill>
              </a:ln>
            </c:spPr>
          </c:dPt>
          <c:dPt>
            <c:idx val="2"/>
            <c:bubble3D val="0"/>
            <c:spPr>
              <a:solidFill>
                <a:schemeClr val="accent6">
                  <a:lumMod val="75000"/>
                </a:schemeClr>
              </a:solidFill>
              <a:ln>
                <a:solidFill>
                  <a:schemeClr val="accent6">
                    <a:lumMod val="75000"/>
                  </a:schemeClr>
                </a:solidFill>
              </a:ln>
            </c:spPr>
          </c:dPt>
          <c:dPt>
            <c:idx val="3"/>
            <c:bubble3D val="0"/>
            <c:spPr>
              <a:solidFill>
                <a:schemeClr val="accent1">
                  <a:lumMod val="75000"/>
                </a:schemeClr>
              </a:solidFill>
              <a:ln>
                <a:solidFill>
                  <a:schemeClr val="accent1">
                    <a:lumMod val="75000"/>
                  </a:schemeClr>
                </a:solidFill>
              </a:ln>
            </c:spPr>
          </c:dPt>
          <c:dLbls>
            <c:dLbl>
              <c:idx val="3"/>
              <c:layout>
                <c:manualLayout>
                  <c:x val="0.15939023429428112"/>
                  <c:y val="1.5371965223097113E-2"/>
                </c:manualLayout>
              </c:layout>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a:lstStyle/>
              <a:p>
                <a:pPr>
                  <a:defRPr sz="1100" b="1"/>
                </a:pPr>
                <a:endParaRPr lang="en-US"/>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'Age Breakdown - 2015_01'!$I$3:$I$6</c:f>
              <c:strCache>
                <c:ptCount val="4"/>
                <c:pt idx="0">
                  <c:v>0-3 years</c:v>
                </c:pt>
                <c:pt idx="1">
                  <c:v>4-6 years</c:v>
                </c:pt>
                <c:pt idx="2">
                  <c:v>7-10 years</c:v>
                </c:pt>
                <c:pt idx="3">
                  <c:v>Over 10 years</c:v>
                </c:pt>
              </c:strCache>
            </c:strRef>
          </c:cat>
          <c:val>
            <c:numRef>
              <c:f>'Age Breakdown - 2015_01'!$J$3:$J$6</c:f>
              <c:numCache>
                <c:formatCode>0.0%</c:formatCode>
                <c:ptCount val="4"/>
                <c:pt idx="0">
                  <c:v>0.18146684216824516</c:v>
                </c:pt>
                <c:pt idx="1">
                  <c:v>0.12457160236945657</c:v>
                </c:pt>
                <c:pt idx="2">
                  <c:v>0.22340896829415816</c:v>
                </c:pt>
                <c:pt idx="3">
                  <c:v>0.47055114933371933</c:v>
                </c:pt>
              </c:numCache>
            </c:numRef>
          </c:val>
        </c:ser>
        <c:dLbls>
          <c:showLegendKey val="0"/>
          <c:showVal val="0"/>
          <c:showCatName val="0"/>
          <c:showSerName val="0"/>
          <c:showPercent val="0"/>
          <c:showBubbleSize val="0"/>
          <c:showLeaderLines val="1"/>
        </c:dLbls>
        <c:firstSliceAng val="0"/>
      </c:pieChart>
      <c:spPr>
        <a:noFill/>
        <a:ln w="25400">
          <a:noFill/>
        </a:ln>
      </c:spPr>
    </c:plotArea>
    <c:legend>
      <c:legendPos val="r"/>
      <c:layout/>
      <c:overlay val="0"/>
      <c:txPr>
        <a:bodyPr/>
        <a:lstStyle/>
        <a:p>
          <a:pPr>
            <a:defRPr sz="1100" b="1"/>
          </a:pPr>
          <a:endParaRPr lang="en-US"/>
        </a:p>
      </c:txPr>
    </c:legend>
    <c:plotVisOnly val="1"/>
    <c:dispBlanksAs val="gap"/>
    <c:showDLblsOverMax val="0"/>
  </c:chart>
  <c:spPr>
    <a:solidFill>
      <a:schemeClr val="bg1"/>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Average</a:t>
            </a:r>
            <a:r>
              <a:rPr lang="en-US" baseline="0" dirty="0"/>
              <a:t> </a:t>
            </a:r>
            <a:r>
              <a:rPr lang="en-US" dirty="0"/>
              <a:t>Vehicle</a:t>
            </a:r>
            <a:r>
              <a:rPr lang="en-US" baseline="0" dirty="0"/>
              <a:t> Age - 1980-2015</a:t>
            </a:r>
            <a:endParaRPr lang="en-US" dirty="0"/>
          </a:p>
        </c:rich>
      </c:tx>
      <c:layout/>
      <c:overlay val="0"/>
    </c:title>
    <c:autoTitleDeleted val="0"/>
    <c:plotArea>
      <c:layout>
        <c:manualLayout>
          <c:layoutTarget val="inner"/>
          <c:xMode val="edge"/>
          <c:yMode val="edge"/>
          <c:x val="7.0553430821147359E-2"/>
          <c:y val="0.1260688778938821"/>
          <c:w val="0.91448058278429478"/>
          <c:h val="0.68838294185518178"/>
        </c:manualLayout>
      </c:layout>
      <c:lineChart>
        <c:grouping val="standard"/>
        <c:varyColors val="0"/>
        <c:ser>
          <c:idx val="0"/>
          <c:order val="0"/>
          <c:tx>
            <c:strRef>
              <c:f>'Average Age - 2015_01'!$A$2</c:f>
              <c:strCache>
                <c:ptCount val="1"/>
                <c:pt idx="0">
                  <c:v>Age in Years</c:v>
                </c:pt>
              </c:strCache>
            </c:strRef>
          </c:tx>
          <c:spPr>
            <a:ln w="31750">
              <a:solidFill>
                <a:srgbClr val="FF0000"/>
              </a:solidFill>
            </a:ln>
          </c:spPr>
          <c:marker>
            <c:symbol val="none"/>
          </c:marker>
          <c:cat>
            <c:numRef>
              <c:f>'Average Age - 2015_01'!$B$1:$AK$1</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'Average Age - 2015_01'!$B$2:$AK$2</c:f>
              <c:numCache>
                <c:formatCode>General</c:formatCode>
                <c:ptCount val="36"/>
                <c:pt idx="0">
                  <c:v>6.8</c:v>
                </c:pt>
                <c:pt idx="1">
                  <c:v>7</c:v>
                </c:pt>
                <c:pt idx="2">
                  <c:v>7.1</c:v>
                </c:pt>
                <c:pt idx="3">
                  <c:v>7.23</c:v>
                </c:pt>
                <c:pt idx="4">
                  <c:v>7.3599999999999994</c:v>
                </c:pt>
                <c:pt idx="5">
                  <c:v>7.49</c:v>
                </c:pt>
                <c:pt idx="6">
                  <c:v>7.62</c:v>
                </c:pt>
                <c:pt idx="7">
                  <c:v>7.6000000000000005</c:v>
                </c:pt>
                <c:pt idx="8">
                  <c:v>7.7299999999999995</c:v>
                </c:pt>
                <c:pt idx="9">
                  <c:v>7.86</c:v>
                </c:pt>
                <c:pt idx="10">
                  <c:v>8.0399999999999991</c:v>
                </c:pt>
                <c:pt idx="11">
                  <c:v>8.27</c:v>
                </c:pt>
                <c:pt idx="12">
                  <c:v>8.4</c:v>
                </c:pt>
                <c:pt idx="13">
                  <c:v>8.52</c:v>
                </c:pt>
                <c:pt idx="14">
                  <c:v>8.6300000000000008</c:v>
                </c:pt>
                <c:pt idx="15">
                  <c:v>8.74</c:v>
                </c:pt>
                <c:pt idx="16">
                  <c:v>8.85</c:v>
                </c:pt>
                <c:pt idx="17">
                  <c:v>8.9599999999999991</c:v>
                </c:pt>
                <c:pt idx="18">
                  <c:v>8.99</c:v>
                </c:pt>
                <c:pt idx="19">
                  <c:v>9.17</c:v>
                </c:pt>
                <c:pt idx="20" formatCode="0.000">
                  <c:v>9.2800000000000011</c:v>
                </c:pt>
                <c:pt idx="21">
                  <c:v>9.4500000000000011</c:v>
                </c:pt>
                <c:pt idx="22">
                  <c:v>9.59</c:v>
                </c:pt>
                <c:pt idx="23">
                  <c:v>9.66</c:v>
                </c:pt>
                <c:pt idx="24">
                  <c:v>9.73</c:v>
                </c:pt>
                <c:pt idx="25">
                  <c:v>9.7799999999999994</c:v>
                </c:pt>
                <c:pt idx="26">
                  <c:v>9.84</c:v>
                </c:pt>
                <c:pt idx="27">
                  <c:v>9.93</c:v>
                </c:pt>
                <c:pt idx="28">
                  <c:v>10.039999999999999</c:v>
                </c:pt>
                <c:pt idx="29">
                  <c:v>10.26</c:v>
                </c:pt>
                <c:pt idx="30">
                  <c:v>10.59</c:v>
                </c:pt>
                <c:pt idx="31">
                  <c:v>10.89</c:v>
                </c:pt>
                <c:pt idx="32">
                  <c:v>11.1</c:v>
                </c:pt>
                <c:pt idx="33">
                  <c:v>11.27</c:v>
                </c:pt>
                <c:pt idx="34">
                  <c:v>11.38</c:v>
                </c:pt>
                <c:pt idx="35">
                  <c:v>11.49</c:v>
                </c:pt>
              </c:numCache>
            </c:numRef>
          </c:val>
          <c:smooth val="0"/>
        </c:ser>
        <c:dLbls>
          <c:showLegendKey val="0"/>
          <c:showVal val="0"/>
          <c:showCatName val="0"/>
          <c:showSerName val="0"/>
          <c:showPercent val="0"/>
          <c:showBubbleSize val="0"/>
        </c:dLbls>
        <c:smooth val="0"/>
        <c:axId val="268995336"/>
        <c:axId val="267133464"/>
      </c:lineChart>
      <c:catAx>
        <c:axId val="268995336"/>
        <c:scaling>
          <c:orientation val="minMax"/>
        </c:scaling>
        <c:delete val="0"/>
        <c:axPos val="b"/>
        <c:numFmt formatCode="General" sourceLinked="1"/>
        <c:majorTickMark val="none"/>
        <c:minorTickMark val="none"/>
        <c:tickLblPos val="nextTo"/>
        <c:txPr>
          <a:bodyPr/>
          <a:lstStyle/>
          <a:p>
            <a:pPr>
              <a:defRPr sz="1100" b="1"/>
            </a:pPr>
            <a:endParaRPr lang="en-US"/>
          </a:p>
        </c:txPr>
        <c:crossAx val="267133464"/>
        <c:crosses val="autoZero"/>
        <c:auto val="1"/>
        <c:lblAlgn val="ctr"/>
        <c:lblOffset val="100"/>
        <c:noMultiLvlLbl val="0"/>
      </c:catAx>
      <c:valAx>
        <c:axId val="267133464"/>
        <c:scaling>
          <c:orientation val="minMax"/>
          <c:max val="12"/>
          <c:min val="4"/>
        </c:scaling>
        <c:delete val="0"/>
        <c:axPos val="l"/>
        <c:majorGridlines/>
        <c:numFmt formatCode="General" sourceLinked="1"/>
        <c:majorTickMark val="none"/>
        <c:minorTickMark val="none"/>
        <c:tickLblPos val="nextTo"/>
        <c:spPr>
          <a:ln w="6350">
            <a:noFill/>
          </a:ln>
        </c:spPr>
        <c:txPr>
          <a:bodyPr/>
          <a:lstStyle/>
          <a:p>
            <a:pPr>
              <a:defRPr sz="1100" b="1"/>
            </a:pPr>
            <a:endParaRPr lang="en-US"/>
          </a:p>
        </c:txPr>
        <c:crossAx val="268995336"/>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4649411727172648"/>
          <c:y val="8.2723577235772353E-2"/>
          <c:w val="0.8182733200725737"/>
          <c:h val="0.74578580116511106"/>
        </c:manualLayout>
      </c:layout>
      <c:barChart>
        <c:barDir val="col"/>
        <c:grouping val="clustered"/>
        <c:varyColors val="0"/>
        <c:ser>
          <c:idx val="0"/>
          <c:order val="0"/>
          <c:tx>
            <c:strRef>
              <c:f>Sheet1!$B$1</c:f>
              <c:strCache>
                <c:ptCount val="1"/>
                <c:pt idx="0">
                  <c:v>Series 1</c:v>
                </c:pt>
              </c:strCache>
            </c:strRef>
          </c:tx>
          <c:spPr>
            <a:solidFill>
              <a:srgbClr val="FF0000"/>
            </a:solidFill>
            <a:scene3d>
              <a:camera prst="orthographicFront"/>
              <a:lightRig rig="threePt" dir="t"/>
            </a:scene3d>
            <a:sp3d>
              <a:bevelT/>
            </a:sp3d>
          </c:spPr>
          <c:invertIfNegative val="0"/>
          <c:cat>
            <c:numRef>
              <c:f>Sheet1!$A$2:$A$12</c:f>
              <c:numCache>
                <c:formatCode>General</c:formatCode>
                <c:ptCount val="11"/>
                <c:pt idx="0">
                  <c:v>2004</c:v>
                </c:pt>
                <c:pt idx="1">
                  <c:v>2005</c:v>
                </c:pt>
                <c:pt idx="2">
                  <c:v>2006</c:v>
                </c:pt>
                <c:pt idx="3">
                  <c:v>2007</c:v>
                </c:pt>
                <c:pt idx="4">
                  <c:v>2008</c:v>
                </c:pt>
                <c:pt idx="5">
                  <c:v>2009</c:v>
                </c:pt>
                <c:pt idx="6">
                  <c:v>2010</c:v>
                </c:pt>
                <c:pt idx="7">
                  <c:v>2011</c:v>
                </c:pt>
                <c:pt idx="8">
                  <c:v>2012</c:v>
                </c:pt>
                <c:pt idx="9">
                  <c:v>2013</c:v>
                </c:pt>
                <c:pt idx="10">
                  <c:v>2014</c:v>
                </c:pt>
              </c:numCache>
            </c:numRef>
          </c:cat>
          <c:val>
            <c:numRef>
              <c:f>Sheet1!$B$2:$B$12</c:f>
              <c:numCache>
                <c:formatCode>General</c:formatCode>
                <c:ptCount val="11"/>
                <c:pt idx="0">
                  <c:v>13.63</c:v>
                </c:pt>
                <c:pt idx="1">
                  <c:v>10.11</c:v>
                </c:pt>
                <c:pt idx="2">
                  <c:v>3.98</c:v>
                </c:pt>
                <c:pt idx="3">
                  <c:v>2.3199999999999998</c:v>
                </c:pt>
                <c:pt idx="4" formatCode="0.00">
                  <c:v>1.9</c:v>
                </c:pt>
                <c:pt idx="5">
                  <c:v>1.44</c:v>
                </c:pt>
                <c:pt idx="6">
                  <c:v>1.31</c:v>
                </c:pt>
                <c:pt idx="7">
                  <c:v>1.17</c:v>
                </c:pt>
                <c:pt idx="8" formatCode="0.00">
                  <c:v>1</c:v>
                </c:pt>
                <c:pt idx="9" formatCode="0.00">
                  <c:v>0.95</c:v>
                </c:pt>
                <c:pt idx="10">
                  <c:v>1.03</c:v>
                </c:pt>
              </c:numCache>
            </c:numRef>
          </c:val>
        </c:ser>
        <c:dLbls>
          <c:showLegendKey val="0"/>
          <c:showVal val="0"/>
          <c:showCatName val="0"/>
          <c:showSerName val="0"/>
          <c:showPercent val="0"/>
          <c:showBubbleSize val="0"/>
        </c:dLbls>
        <c:gapWidth val="150"/>
        <c:axId val="351548160"/>
        <c:axId val="270309616"/>
      </c:barChart>
      <c:catAx>
        <c:axId val="351548160"/>
        <c:scaling>
          <c:orientation val="minMax"/>
        </c:scaling>
        <c:delete val="0"/>
        <c:axPos val="b"/>
        <c:numFmt formatCode="General" sourceLinked="1"/>
        <c:majorTickMark val="out"/>
        <c:minorTickMark val="none"/>
        <c:tickLblPos val="nextTo"/>
        <c:txPr>
          <a:bodyPr/>
          <a:lstStyle/>
          <a:p>
            <a:pPr>
              <a:defRPr sz="1400" b="1" baseline="0"/>
            </a:pPr>
            <a:endParaRPr lang="en-US"/>
          </a:p>
        </c:txPr>
        <c:crossAx val="270309616"/>
        <c:crosses val="autoZero"/>
        <c:auto val="1"/>
        <c:lblAlgn val="ctr"/>
        <c:lblOffset val="100"/>
        <c:noMultiLvlLbl val="0"/>
      </c:catAx>
      <c:valAx>
        <c:axId val="270309616"/>
        <c:scaling>
          <c:orientation val="minMax"/>
          <c:max val="14"/>
        </c:scaling>
        <c:delete val="0"/>
        <c:axPos val="l"/>
        <c:numFmt formatCode="#,##0.00" sourceLinked="0"/>
        <c:majorTickMark val="out"/>
        <c:minorTickMark val="none"/>
        <c:tickLblPos val="nextTo"/>
        <c:txPr>
          <a:bodyPr/>
          <a:lstStyle/>
          <a:p>
            <a:pPr>
              <a:defRPr sz="1400" b="1" baseline="0"/>
            </a:pPr>
            <a:endParaRPr lang="en-US"/>
          </a:p>
        </c:txPr>
        <c:crossAx val="3515481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019906140157963E-2"/>
          <c:y val="0.13519888070182462"/>
          <c:w val="0.87299501492499765"/>
          <c:h val="0.6909965072967218"/>
        </c:manualLayout>
      </c:layout>
      <c:barChart>
        <c:barDir val="col"/>
        <c:grouping val="clustered"/>
        <c:varyColors val="0"/>
        <c:ser>
          <c:idx val="0"/>
          <c:order val="0"/>
          <c:tx>
            <c:strRef>
              <c:f>'Financial Services (2)'!$C$5</c:f>
              <c:strCache>
                <c:ptCount val="1"/>
                <c:pt idx="0">
                  <c:v>Ending gross on-book portfolio</c:v>
                </c:pt>
              </c:strCache>
            </c:strRef>
          </c:tx>
          <c:spPr>
            <a:gradFill flip="none" rotWithShape="1">
              <a:gsLst>
                <a:gs pos="0">
                  <a:schemeClr val="bg1">
                    <a:lumMod val="65000"/>
                    <a:tint val="66000"/>
                    <a:satMod val="160000"/>
                    <a:shade val="30000"/>
                    <a:satMod val="115000"/>
                  </a:schemeClr>
                </a:gs>
                <a:gs pos="50000">
                  <a:schemeClr val="bg1">
                    <a:lumMod val="65000"/>
                    <a:tint val="66000"/>
                    <a:satMod val="160000"/>
                    <a:shade val="67500"/>
                    <a:satMod val="115000"/>
                  </a:schemeClr>
                </a:gs>
                <a:gs pos="100000">
                  <a:schemeClr val="bg1">
                    <a:lumMod val="65000"/>
                    <a:tint val="66000"/>
                    <a:satMod val="160000"/>
                    <a:shade val="100000"/>
                    <a:satMod val="115000"/>
                  </a:schemeClr>
                </a:gs>
              </a:gsLst>
              <a:lin ang="16200000" scaled="1"/>
              <a:tileRect/>
            </a:gradFill>
            <a:scene3d>
              <a:camera prst="orthographicFront"/>
              <a:lightRig rig="threePt" dir="t"/>
            </a:scene3d>
            <a:sp3d>
              <a:bevelT/>
            </a:sp3d>
          </c:spPr>
          <c:invertIfNegative val="0"/>
          <c:dLbls>
            <c:dLbl>
              <c:idx val="2"/>
              <c:layout>
                <c:manualLayout>
                  <c:x val="-2.0248327613619911E-3"/>
                  <c:y val="-1.3401655385182161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6.1719332461292277E-2"/>
                      <c:h val="4.0570175438596486E-2"/>
                    </c:manualLayout>
                  </c15:layout>
                </c:ext>
              </c:extLst>
            </c:dLbl>
            <c:numFmt formatCode="&quot;$&quot;#,##0_);\(&quot;$&quot;#,##0\)" sourceLinked="0"/>
            <c:spPr>
              <a:noFill/>
              <a:ln>
                <a:noFill/>
              </a:ln>
              <a:effectLst/>
            </c:spPr>
            <c:txPr>
              <a:bodyPr/>
              <a:lstStyle/>
              <a:p>
                <a:pPr>
                  <a:defRPr sz="11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'Financial Services (2)'!$D$4:$I$4</c:f>
              <c:strCache>
                <c:ptCount val="6"/>
                <c:pt idx="0">
                  <c:v>H2 2009</c:v>
                </c:pt>
                <c:pt idx="1">
                  <c:v>2010</c:v>
                </c:pt>
                <c:pt idx="2">
                  <c:v>2011</c:v>
                </c:pt>
                <c:pt idx="3">
                  <c:v>2012</c:v>
                </c:pt>
                <c:pt idx="4">
                  <c:v>2013</c:v>
                </c:pt>
                <c:pt idx="5">
                  <c:v>2014</c:v>
                </c:pt>
              </c:strCache>
            </c:strRef>
          </c:cat>
          <c:val>
            <c:numRef>
              <c:f>'Financial Services (2)'!$D$5:$I$5</c:f>
              <c:numCache>
                <c:formatCode>0.00</c:formatCode>
                <c:ptCount val="6"/>
                <c:pt idx="0">
                  <c:v>398</c:v>
                </c:pt>
                <c:pt idx="1">
                  <c:v>733</c:v>
                </c:pt>
                <c:pt idx="2" formatCode="General">
                  <c:v>934.7</c:v>
                </c:pt>
                <c:pt idx="3" formatCode="General">
                  <c:v>1084.3</c:v>
                </c:pt>
                <c:pt idx="4" formatCode="General">
                  <c:v>1232.4000000000001</c:v>
                </c:pt>
                <c:pt idx="5" formatCode="General">
                  <c:v>1384.7</c:v>
                </c:pt>
              </c:numCache>
            </c:numRef>
          </c:val>
        </c:ser>
        <c:dLbls>
          <c:showLegendKey val="0"/>
          <c:showVal val="0"/>
          <c:showCatName val="0"/>
          <c:showSerName val="0"/>
          <c:showPercent val="0"/>
          <c:showBubbleSize val="0"/>
        </c:dLbls>
        <c:gapWidth val="58"/>
        <c:overlap val="-100"/>
        <c:axId val="356585048"/>
        <c:axId val="356585440"/>
      </c:barChart>
      <c:lineChart>
        <c:grouping val="standard"/>
        <c:varyColors val="0"/>
        <c:ser>
          <c:idx val="1"/>
          <c:order val="1"/>
          <c:tx>
            <c:strRef>
              <c:f>'Financial Services (2)'!$C$6</c:f>
              <c:strCache>
                <c:ptCount val="1"/>
                <c:pt idx="0">
                  <c:v>Financial Services Operating Earnings*</c:v>
                </c:pt>
              </c:strCache>
            </c:strRef>
          </c:tx>
          <c:spPr>
            <a:ln>
              <a:solidFill>
                <a:srgbClr val="FF0000"/>
              </a:solidFill>
            </a:ln>
          </c:spPr>
          <c:marker>
            <c:spPr>
              <a:solidFill>
                <a:srgbClr val="FF0000"/>
              </a:solidFill>
              <a:ln>
                <a:solidFill>
                  <a:srgbClr val="FF0000"/>
                </a:solidFill>
              </a:ln>
            </c:spPr>
          </c:marker>
          <c:dLbls>
            <c:dLbl>
              <c:idx val="0"/>
              <c:layout>
                <c:manualLayout>
                  <c:x val="-4.6314850612480238E-2"/>
                  <c:y val="2.5158477997267795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numFmt formatCode="&quot;$&quot;#,##0.0_);\(&quot;$&quot;#,##0.0\)" sourceLinked="0"/>
            <c:spPr>
              <a:noFill/>
              <a:ln>
                <a:noFill/>
              </a:ln>
              <a:effectLst/>
            </c:spPr>
            <c:txPr>
              <a:bodyPr/>
              <a:lstStyle/>
              <a:p>
                <a:pPr>
                  <a:defRPr sz="1100" b="1"/>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'Financial Services (2)'!$D$4:$I$4</c:f>
              <c:strCache>
                <c:ptCount val="6"/>
                <c:pt idx="0">
                  <c:v>H2 2009</c:v>
                </c:pt>
                <c:pt idx="1">
                  <c:v>2010</c:v>
                </c:pt>
                <c:pt idx="2">
                  <c:v>2011</c:v>
                </c:pt>
                <c:pt idx="3">
                  <c:v>2012</c:v>
                </c:pt>
                <c:pt idx="4">
                  <c:v>2013</c:v>
                </c:pt>
                <c:pt idx="5">
                  <c:v>2014</c:v>
                </c:pt>
              </c:strCache>
            </c:strRef>
          </c:cat>
          <c:val>
            <c:numRef>
              <c:f>'Financial Services (2)'!$D$6:$I$6</c:f>
              <c:numCache>
                <c:formatCode>0.000</c:formatCode>
                <c:ptCount val="6"/>
                <c:pt idx="0">
                  <c:v>-9.1</c:v>
                </c:pt>
                <c:pt idx="1">
                  <c:v>14.4</c:v>
                </c:pt>
                <c:pt idx="2" formatCode="General">
                  <c:v>72.900000000000006</c:v>
                </c:pt>
                <c:pt idx="3" formatCode="General">
                  <c:v>106.7</c:v>
                </c:pt>
                <c:pt idx="4" formatCode="General">
                  <c:v>125.7</c:v>
                </c:pt>
                <c:pt idx="5" formatCode="General">
                  <c:v>149.1</c:v>
                </c:pt>
              </c:numCache>
            </c:numRef>
          </c:val>
          <c:smooth val="0"/>
        </c:ser>
        <c:dLbls>
          <c:showLegendKey val="0"/>
          <c:showVal val="0"/>
          <c:showCatName val="0"/>
          <c:showSerName val="0"/>
          <c:showPercent val="0"/>
          <c:showBubbleSize val="0"/>
        </c:dLbls>
        <c:marker val="1"/>
        <c:smooth val="0"/>
        <c:axId val="356583872"/>
        <c:axId val="356586224"/>
      </c:lineChart>
      <c:catAx>
        <c:axId val="356585048"/>
        <c:scaling>
          <c:orientation val="minMax"/>
        </c:scaling>
        <c:delete val="0"/>
        <c:axPos val="b"/>
        <c:numFmt formatCode="General" sourceLinked="1"/>
        <c:majorTickMark val="out"/>
        <c:minorTickMark val="none"/>
        <c:tickLblPos val="nextTo"/>
        <c:txPr>
          <a:bodyPr/>
          <a:lstStyle/>
          <a:p>
            <a:pPr>
              <a:defRPr sz="1100" b="0"/>
            </a:pPr>
            <a:endParaRPr lang="en-US"/>
          </a:p>
        </c:txPr>
        <c:crossAx val="356585440"/>
        <c:crosses val="autoZero"/>
        <c:auto val="1"/>
        <c:lblAlgn val="ctr"/>
        <c:lblOffset val="100"/>
        <c:noMultiLvlLbl val="0"/>
      </c:catAx>
      <c:valAx>
        <c:axId val="356585440"/>
        <c:scaling>
          <c:orientation val="minMax"/>
          <c:max val="1500"/>
        </c:scaling>
        <c:delete val="0"/>
        <c:axPos val="l"/>
        <c:majorGridlines/>
        <c:title>
          <c:tx>
            <c:rich>
              <a:bodyPr rot="0" vert="horz"/>
              <a:lstStyle/>
              <a:p>
                <a:pPr>
                  <a:defRPr sz="1100"/>
                </a:pPr>
                <a:r>
                  <a:rPr lang="en-US" sz="1100"/>
                  <a:t>$ Millions</a:t>
                </a:r>
              </a:p>
            </c:rich>
          </c:tx>
          <c:layout>
            <c:manualLayout>
              <c:xMode val="edge"/>
              <c:yMode val="edge"/>
              <c:x val="8.7560723458180612E-2"/>
              <c:y val="8.670626697978541E-2"/>
            </c:manualLayout>
          </c:layout>
          <c:overlay val="0"/>
        </c:title>
        <c:numFmt formatCode="&quot;$&quot;#,##0_);\(&quot;$&quot;#,##0\)" sourceLinked="0"/>
        <c:majorTickMark val="out"/>
        <c:minorTickMark val="none"/>
        <c:tickLblPos val="nextTo"/>
        <c:txPr>
          <a:bodyPr/>
          <a:lstStyle/>
          <a:p>
            <a:pPr>
              <a:defRPr sz="1050" b="0"/>
            </a:pPr>
            <a:endParaRPr lang="en-US"/>
          </a:p>
        </c:txPr>
        <c:crossAx val="356585048"/>
        <c:crosses val="autoZero"/>
        <c:crossBetween val="between"/>
        <c:majorUnit val="500"/>
      </c:valAx>
      <c:catAx>
        <c:axId val="356583872"/>
        <c:scaling>
          <c:orientation val="minMax"/>
        </c:scaling>
        <c:delete val="1"/>
        <c:axPos val="b"/>
        <c:numFmt formatCode="General" sourceLinked="1"/>
        <c:majorTickMark val="out"/>
        <c:minorTickMark val="none"/>
        <c:tickLblPos val="nextTo"/>
        <c:crossAx val="356586224"/>
        <c:crosses val="autoZero"/>
        <c:auto val="1"/>
        <c:lblAlgn val="ctr"/>
        <c:lblOffset val="100"/>
        <c:noMultiLvlLbl val="0"/>
      </c:catAx>
      <c:valAx>
        <c:axId val="356586224"/>
        <c:scaling>
          <c:orientation val="minMax"/>
          <c:max val="160"/>
        </c:scaling>
        <c:delete val="0"/>
        <c:axPos val="r"/>
        <c:numFmt formatCode="&quot;$&quot;#,##0_);\(&quot;$&quot;#,##0\)" sourceLinked="0"/>
        <c:majorTickMark val="out"/>
        <c:minorTickMark val="none"/>
        <c:tickLblPos val="nextTo"/>
        <c:txPr>
          <a:bodyPr/>
          <a:lstStyle/>
          <a:p>
            <a:pPr>
              <a:defRPr sz="1100" b="0"/>
            </a:pPr>
            <a:endParaRPr lang="en-US"/>
          </a:p>
        </c:txPr>
        <c:crossAx val="356583872"/>
        <c:crosses val="max"/>
        <c:crossBetween val="between"/>
      </c:valAx>
      <c:spPr>
        <a:ln>
          <a:solidFill>
            <a:sysClr val="windowText" lastClr="000000"/>
          </a:solidFill>
        </a:ln>
      </c:spPr>
    </c:plotArea>
    <c:legend>
      <c:legendPos val="b"/>
      <c:layout>
        <c:manualLayout>
          <c:xMode val="edge"/>
          <c:yMode val="edge"/>
          <c:x val="6.4970483613420199E-2"/>
          <c:y val="0.90111621451873691"/>
          <c:w val="0.87005886562200563"/>
          <c:h val="9.682375054826127E-2"/>
        </c:manualLayout>
      </c:layout>
      <c:overlay val="0"/>
      <c:txPr>
        <a:bodyPr/>
        <a:lstStyle/>
        <a:p>
          <a:pPr>
            <a:defRPr sz="1100" b="1"/>
          </a:pPr>
          <a:endParaRPr lang="en-US"/>
        </a:p>
      </c:txPr>
    </c:legend>
    <c:plotVisOnly val="1"/>
    <c:dispBlanksAs val="gap"/>
    <c:showDLblsOverMax val="0"/>
  </c:chart>
  <c:spPr>
    <a:solidFill>
      <a:schemeClr val="bg1"/>
    </a:solidFill>
  </c:spPr>
  <c:txPr>
    <a:bodyPr/>
    <a:lstStyle/>
    <a:p>
      <a:pPr>
        <a:defRPr sz="1100">
          <a:latin typeface="Arial" pitchFamily="34" charset="0"/>
          <a:cs typeface="Arial"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'5 yr dividends'!$B$6:$E$6</c:f>
              <c:strCache>
                <c:ptCount val="4"/>
                <c:pt idx="0">
                  <c:v>Dividends Per Share</c:v>
                </c:pt>
              </c:strCache>
            </c:strRef>
          </c:tx>
          <c:spPr>
            <a:solidFill>
              <a:srgbClr val="FDBA40"/>
            </a:solidFill>
            <a:ln>
              <a:noFill/>
            </a:ln>
            <a:effectLst/>
            <a:scene3d>
              <a:camera prst="orthographicFront"/>
              <a:lightRig rig="threePt" dir="t"/>
            </a:scene3d>
            <a:sp3d>
              <a:bevelT/>
            </a:sp3d>
          </c:spPr>
          <c:invertIfNegative val="0"/>
          <c:dLbls>
            <c:dLbl>
              <c:idx val="0"/>
              <c:layout>
                <c:manualLayout>
                  <c:x val="-5.0031259688632229E-3"/>
                  <c:y val="-4.083716838289957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7.5046889532948344E-3"/>
                  <c:y val="-4.083716838289957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3343468891775313E-3"/>
                  <c:y val="9.9737532808398944E-4"/>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5016096557011584E-3"/>
                  <c:y val="-2.04184893554972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7.5046889532949263E-3"/>
                  <c:y val="-3.7433638581070722E-17"/>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1.000625193772663E-2"/>
                  <c:y val="-4.083716838289960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'5 yr dividends'!$F$5:$K$5</c:f>
              <c:numCache>
                <c:formatCode>General</c:formatCode>
                <c:ptCount val="6"/>
                <c:pt idx="0">
                  <c:v>2009</c:v>
                </c:pt>
                <c:pt idx="1">
                  <c:v>2010</c:v>
                </c:pt>
                <c:pt idx="2">
                  <c:v>2011</c:v>
                </c:pt>
                <c:pt idx="3">
                  <c:v>2012</c:v>
                </c:pt>
                <c:pt idx="4">
                  <c:v>2013</c:v>
                </c:pt>
                <c:pt idx="5">
                  <c:v>2014</c:v>
                </c:pt>
              </c:numCache>
            </c:numRef>
          </c:cat>
          <c:val>
            <c:numRef>
              <c:f>'5 yr dividends'!$F$6:$K$6</c:f>
              <c:numCache>
                <c:formatCode>_("$"* #,##0.00_);_("$"* \(#,##0.00\);_("$"* "-"??_);_(@_)</c:formatCode>
                <c:ptCount val="6"/>
                <c:pt idx="0">
                  <c:v>1.2</c:v>
                </c:pt>
                <c:pt idx="1">
                  <c:v>1.22</c:v>
                </c:pt>
                <c:pt idx="2">
                  <c:v>1.3</c:v>
                </c:pt>
                <c:pt idx="3">
                  <c:v>1.4</c:v>
                </c:pt>
                <c:pt idx="4">
                  <c:v>1.58</c:v>
                </c:pt>
                <c:pt idx="5">
                  <c:v>1.85</c:v>
                </c:pt>
              </c:numCache>
            </c:numRef>
          </c:val>
        </c:ser>
        <c:dLbls>
          <c:showLegendKey val="0"/>
          <c:showVal val="0"/>
          <c:showCatName val="0"/>
          <c:showSerName val="0"/>
          <c:showPercent val="0"/>
          <c:showBubbleSize val="0"/>
        </c:dLbls>
        <c:gapWidth val="100"/>
        <c:overlap val="-44"/>
        <c:axId val="356588576"/>
        <c:axId val="356586616"/>
      </c:barChart>
      <c:catAx>
        <c:axId val="3565885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95000"/>
                    <a:lumOff val="5000"/>
                  </a:schemeClr>
                </a:solidFill>
                <a:latin typeface="Arial" panose="020B0604020202020204" pitchFamily="34" charset="0"/>
                <a:ea typeface="+mn-ea"/>
                <a:cs typeface="+mn-cs"/>
              </a:defRPr>
            </a:pPr>
            <a:endParaRPr lang="en-US"/>
          </a:p>
        </c:txPr>
        <c:crossAx val="356586616"/>
        <c:crosses val="autoZero"/>
        <c:auto val="1"/>
        <c:lblAlgn val="ctr"/>
        <c:lblOffset val="100"/>
        <c:noMultiLvlLbl val="0"/>
      </c:catAx>
      <c:valAx>
        <c:axId val="356586616"/>
        <c:scaling>
          <c:orientation val="minMax"/>
          <c:max val="2.5"/>
        </c:scaling>
        <c:delete val="1"/>
        <c:axPos val="l"/>
        <c:majorGridlines>
          <c:spPr>
            <a:ln w="9525" cap="flat" cmpd="sng" algn="ctr">
              <a:solidFill>
                <a:schemeClr val="tx1"/>
              </a:solidFill>
              <a:round/>
            </a:ln>
            <a:effectLst/>
          </c:spPr>
        </c:majorGridlines>
        <c:numFmt formatCode="_(&quot;$&quot;* #,##0.00_);_(&quot;$&quot;* \(#,##0.00\);_(&quot;$&quot;* &quot;-&quot;??_);_(@_)" sourceLinked="1"/>
        <c:majorTickMark val="none"/>
        <c:minorTickMark val="none"/>
        <c:tickLblPos val="nextTo"/>
        <c:crossAx val="356588576"/>
        <c:crosses val="autoZero"/>
        <c:crossBetween val="between"/>
        <c:majorUnit val="0.5"/>
      </c:valAx>
      <c:spPr>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5400000" scaled="1"/>
          <a:tileRect/>
        </a:grad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hdr" sz="quarter"/>
          </p:nvPr>
        </p:nvSpPr>
        <p:spPr bwMode="auto">
          <a:xfrm>
            <a:off x="0" y="0"/>
            <a:ext cx="4027178" cy="350760"/>
          </a:xfrm>
          <a:prstGeom prst="rect">
            <a:avLst/>
          </a:prstGeom>
          <a:noFill/>
          <a:ln w="9525">
            <a:noFill/>
            <a:miter lim="800000"/>
            <a:headEnd/>
            <a:tailEnd/>
          </a:ln>
          <a:effectLst/>
        </p:spPr>
        <p:txBody>
          <a:bodyPr vert="horz" wrap="square" lIns="89758" tIns="44879" rIns="89758" bIns="44879" numCol="1" anchor="t" anchorCtr="0" compatLnSpc="1">
            <a:prstTxWarp prst="textNoShape">
              <a:avLst/>
            </a:prstTxWarp>
          </a:bodyPr>
          <a:lstStyle>
            <a:lvl1pPr eaLnBrk="0" hangingPunct="0">
              <a:defRPr sz="1200">
                <a:latin typeface="Lucida Grande" pitchFamily="-86" charset="0"/>
                <a:ea typeface="ヒラギノ角ゴ Pro W3" pitchFamily="-86" charset="-128"/>
                <a:cs typeface="+mn-cs"/>
              </a:defRPr>
            </a:lvl1pPr>
          </a:lstStyle>
          <a:p>
            <a:pPr>
              <a:defRPr/>
            </a:pPr>
            <a:endParaRPr lang="en-US"/>
          </a:p>
        </p:txBody>
      </p:sp>
      <p:sp>
        <p:nvSpPr>
          <p:cNvPr id="281603" name="Rectangle 3"/>
          <p:cNvSpPr>
            <a:spLocks noGrp="1" noChangeArrowheads="1"/>
          </p:cNvSpPr>
          <p:nvPr>
            <p:ph type="dt" sz="quarter" idx="1"/>
          </p:nvPr>
        </p:nvSpPr>
        <p:spPr bwMode="auto">
          <a:xfrm>
            <a:off x="5267118" y="0"/>
            <a:ext cx="4027178" cy="350760"/>
          </a:xfrm>
          <a:prstGeom prst="rect">
            <a:avLst/>
          </a:prstGeom>
          <a:noFill/>
          <a:ln w="9525">
            <a:noFill/>
            <a:miter lim="800000"/>
            <a:headEnd/>
            <a:tailEnd/>
          </a:ln>
          <a:effectLst/>
        </p:spPr>
        <p:txBody>
          <a:bodyPr vert="horz" wrap="square" lIns="89758" tIns="44879" rIns="89758" bIns="44879" numCol="1" anchor="t" anchorCtr="0" compatLnSpc="1">
            <a:prstTxWarp prst="textNoShape">
              <a:avLst/>
            </a:prstTxWarp>
          </a:bodyPr>
          <a:lstStyle>
            <a:lvl1pPr algn="r" eaLnBrk="0" hangingPunct="0">
              <a:defRPr sz="1200">
                <a:latin typeface="Lucida Grande" pitchFamily="-86" charset="0"/>
                <a:ea typeface="ヒラギノ角ゴ Pro W3" pitchFamily="-86" charset="-128"/>
                <a:cs typeface="+mn-cs"/>
              </a:defRPr>
            </a:lvl1pPr>
          </a:lstStyle>
          <a:p>
            <a:pPr>
              <a:defRPr/>
            </a:pPr>
            <a:endParaRPr lang="en-US"/>
          </a:p>
        </p:txBody>
      </p:sp>
      <p:sp>
        <p:nvSpPr>
          <p:cNvPr id="281604" name="Rectangle 4"/>
          <p:cNvSpPr>
            <a:spLocks noGrp="1" noChangeArrowheads="1"/>
          </p:cNvSpPr>
          <p:nvPr>
            <p:ph type="ftr" sz="quarter" idx="2"/>
          </p:nvPr>
        </p:nvSpPr>
        <p:spPr bwMode="auto">
          <a:xfrm>
            <a:off x="0" y="6658443"/>
            <a:ext cx="4027178" cy="350760"/>
          </a:xfrm>
          <a:prstGeom prst="rect">
            <a:avLst/>
          </a:prstGeom>
          <a:noFill/>
          <a:ln w="9525">
            <a:noFill/>
            <a:miter lim="800000"/>
            <a:headEnd/>
            <a:tailEnd/>
          </a:ln>
          <a:effectLst/>
        </p:spPr>
        <p:txBody>
          <a:bodyPr vert="horz" wrap="square" lIns="89758" tIns="44879" rIns="89758" bIns="44879" numCol="1" anchor="b" anchorCtr="0" compatLnSpc="1">
            <a:prstTxWarp prst="textNoShape">
              <a:avLst/>
            </a:prstTxWarp>
          </a:bodyPr>
          <a:lstStyle>
            <a:lvl1pPr eaLnBrk="0" hangingPunct="0">
              <a:defRPr sz="1200">
                <a:latin typeface="Lucida Grande" pitchFamily="-86" charset="0"/>
                <a:ea typeface="ヒラギノ角ゴ Pro W3" pitchFamily="-86" charset="-128"/>
                <a:cs typeface="+mn-cs"/>
              </a:defRPr>
            </a:lvl1pPr>
          </a:lstStyle>
          <a:p>
            <a:pPr>
              <a:defRPr/>
            </a:pPr>
            <a:endParaRPr lang="en-US"/>
          </a:p>
        </p:txBody>
      </p:sp>
      <p:sp>
        <p:nvSpPr>
          <p:cNvPr id="281605" name="Rectangle 5"/>
          <p:cNvSpPr>
            <a:spLocks noGrp="1" noChangeArrowheads="1"/>
          </p:cNvSpPr>
          <p:nvPr>
            <p:ph type="sldNum" sz="quarter" idx="3"/>
          </p:nvPr>
        </p:nvSpPr>
        <p:spPr bwMode="auto">
          <a:xfrm>
            <a:off x="5267118" y="6658443"/>
            <a:ext cx="4027178" cy="350760"/>
          </a:xfrm>
          <a:prstGeom prst="rect">
            <a:avLst/>
          </a:prstGeom>
          <a:noFill/>
          <a:ln w="9525">
            <a:noFill/>
            <a:miter lim="800000"/>
            <a:headEnd/>
            <a:tailEnd/>
          </a:ln>
          <a:effectLst/>
        </p:spPr>
        <p:txBody>
          <a:bodyPr vert="horz" wrap="square" lIns="89758" tIns="44879" rIns="89758" bIns="44879" numCol="1" anchor="b" anchorCtr="0" compatLnSpc="1">
            <a:prstTxWarp prst="textNoShape">
              <a:avLst/>
            </a:prstTxWarp>
          </a:bodyPr>
          <a:lstStyle>
            <a:lvl1pPr algn="r" eaLnBrk="0" hangingPunct="0">
              <a:defRPr sz="1200">
                <a:latin typeface="Lucida Grande" pitchFamily="-86" charset="0"/>
                <a:ea typeface="ヒラギノ角ゴ Pro W3" pitchFamily="-86" charset="-128"/>
                <a:cs typeface="+mn-cs"/>
              </a:defRPr>
            </a:lvl1pPr>
          </a:lstStyle>
          <a:p>
            <a:pPr>
              <a:defRPr/>
            </a:pPr>
            <a:fld id="{9DE0E748-3781-431E-91FC-B3E3A861DA91}" type="slidenum">
              <a:rPr lang="en-US"/>
              <a:pPr>
                <a:defRPr/>
              </a:pPr>
              <a:t>‹#›</a:t>
            </a:fld>
            <a:endParaRPr lang="en-US"/>
          </a:p>
        </p:txBody>
      </p:sp>
    </p:spTree>
    <p:extLst>
      <p:ext uri="{BB962C8B-B14F-4D97-AF65-F5344CB8AC3E}">
        <p14:creationId xmlns:p14="http://schemas.microsoft.com/office/powerpoint/2010/main" val="329553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27178" cy="350760"/>
          </a:xfrm>
          <a:prstGeom prst="rect">
            <a:avLst/>
          </a:prstGeom>
          <a:noFill/>
          <a:ln w="9525">
            <a:noFill/>
            <a:miter lim="800000"/>
            <a:headEnd/>
            <a:tailEnd/>
          </a:ln>
        </p:spPr>
        <p:txBody>
          <a:bodyPr vert="horz" wrap="square" lIns="93169" tIns="46584" rIns="93169" bIns="46584" numCol="1" anchor="t" anchorCtr="0" compatLnSpc="1">
            <a:prstTxWarp prst="textNoShape">
              <a:avLst/>
            </a:prstTxWarp>
          </a:bodyPr>
          <a:lstStyle>
            <a:lvl1pPr defTabSz="931857" eaLnBrk="0" hangingPunct="0">
              <a:defRPr sz="1200">
                <a:latin typeface="Lucida Grande" pitchFamily="-86" charset="0"/>
                <a:ea typeface="ヒラギノ角ゴ Pro W3" pitchFamily="-86" charset="-128"/>
                <a:cs typeface="+mn-cs"/>
              </a:defRPr>
            </a:lvl1pPr>
          </a:lstStyle>
          <a:p>
            <a:pPr>
              <a:defRPr/>
            </a:pPr>
            <a:endParaRPr lang="en-US"/>
          </a:p>
        </p:txBody>
      </p:sp>
      <p:sp>
        <p:nvSpPr>
          <p:cNvPr id="3075" name="Rectangle 3"/>
          <p:cNvSpPr>
            <a:spLocks noGrp="1" noChangeArrowheads="1"/>
          </p:cNvSpPr>
          <p:nvPr>
            <p:ph type="dt" idx="1"/>
          </p:nvPr>
        </p:nvSpPr>
        <p:spPr bwMode="auto">
          <a:xfrm>
            <a:off x="5269225" y="0"/>
            <a:ext cx="4027176" cy="350760"/>
          </a:xfrm>
          <a:prstGeom prst="rect">
            <a:avLst/>
          </a:prstGeom>
          <a:noFill/>
          <a:ln w="9525">
            <a:noFill/>
            <a:miter lim="800000"/>
            <a:headEnd/>
            <a:tailEnd/>
          </a:ln>
        </p:spPr>
        <p:txBody>
          <a:bodyPr vert="horz" wrap="square" lIns="93169" tIns="46584" rIns="93169" bIns="46584" numCol="1" anchor="t" anchorCtr="0" compatLnSpc="1">
            <a:prstTxWarp prst="textNoShape">
              <a:avLst/>
            </a:prstTxWarp>
          </a:bodyPr>
          <a:lstStyle>
            <a:lvl1pPr algn="r" defTabSz="931857" eaLnBrk="0" hangingPunct="0">
              <a:defRPr sz="1200">
                <a:latin typeface="Lucida Grande" pitchFamily="-86" charset="0"/>
                <a:ea typeface="ヒラギノ角ゴ Pro W3" pitchFamily="-86" charset="-128"/>
                <a:cs typeface="+mn-cs"/>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1239942" y="3329222"/>
            <a:ext cx="6816518" cy="3155638"/>
          </a:xfrm>
          <a:prstGeom prst="rect">
            <a:avLst/>
          </a:prstGeom>
          <a:noFill/>
          <a:ln w="9525">
            <a:noFill/>
            <a:miter lim="800000"/>
            <a:headEnd/>
            <a:tailEnd/>
          </a:ln>
        </p:spPr>
        <p:txBody>
          <a:bodyPr vert="horz" wrap="square" lIns="93169" tIns="46584" rIns="93169" bIns="4658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6659641"/>
            <a:ext cx="4027178" cy="350759"/>
          </a:xfrm>
          <a:prstGeom prst="rect">
            <a:avLst/>
          </a:prstGeom>
          <a:noFill/>
          <a:ln w="9525">
            <a:noFill/>
            <a:miter lim="800000"/>
            <a:headEnd/>
            <a:tailEnd/>
          </a:ln>
        </p:spPr>
        <p:txBody>
          <a:bodyPr vert="horz" wrap="square" lIns="93169" tIns="46584" rIns="93169" bIns="46584" numCol="1" anchor="b" anchorCtr="0" compatLnSpc="1">
            <a:prstTxWarp prst="textNoShape">
              <a:avLst/>
            </a:prstTxWarp>
          </a:bodyPr>
          <a:lstStyle>
            <a:lvl1pPr defTabSz="931857" eaLnBrk="0" hangingPunct="0">
              <a:defRPr sz="1200">
                <a:latin typeface="Lucida Grande" pitchFamily="-86" charset="0"/>
                <a:ea typeface="ヒラギノ角ゴ Pro W3" pitchFamily="-86" charset="-128"/>
                <a:cs typeface="+mn-cs"/>
              </a:defRPr>
            </a:lvl1pPr>
          </a:lstStyle>
          <a:p>
            <a:pPr>
              <a:defRPr/>
            </a:pPr>
            <a:endParaRPr lang="en-US"/>
          </a:p>
        </p:txBody>
      </p:sp>
      <p:sp>
        <p:nvSpPr>
          <p:cNvPr id="3079" name="Rectangle 7"/>
          <p:cNvSpPr>
            <a:spLocks noGrp="1" noChangeArrowheads="1"/>
          </p:cNvSpPr>
          <p:nvPr>
            <p:ph type="sldNum" sz="quarter" idx="5"/>
          </p:nvPr>
        </p:nvSpPr>
        <p:spPr bwMode="auto">
          <a:xfrm>
            <a:off x="5269225" y="6659641"/>
            <a:ext cx="4027176" cy="350759"/>
          </a:xfrm>
          <a:prstGeom prst="rect">
            <a:avLst/>
          </a:prstGeom>
          <a:noFill/>
          <a:ln w="9525">
            <a:noFill/>
            <a:miter lim="800000"/>
            <a:headEnd/>
            <a:tailEnd/>
          </a:ln>
        </p:spPr>
        <p:txBody>
          <a:bodyPr vert="horz" wrap="square" lIns="93169" tIns="46584" rIns="93169" bIns="46584" numCol="1" anchor="b" anchorCtr="0" compatLnSpc="1">
            <a:prstTxWarp prst="textNoShape">
              <a:avLst/>
            </a:prstTxWarp>
          </a:bodyPr>
          <a:lstStyle>
            <a:lvl1pPr algn="r" defTabSz="931857" eaLnBrk="0" hangingPunct="0">
              <a:defRPr sz="1200">
                <a:latin typeface="Lucida Grande" pitchFamily="-86" charset="0"/>
                <a:ea typeface="ヒラギノ角ゴ Pro W3" pitchFamily="-86" charset="-128"/>
                <a:cs typeface="+mn-cs"/>
              </a:defRPr>
            </a:lvl1pPr>
          </a:lstStyle>
          <a:p>
            <a:pPr>
              <a:defRPr/>
            </a:pPr>
            <a:fld id="{6527AFE8-8457-4BBE-80CB-1688A66452A7}" type="slidenum">
              <a:rPr lang="en-US"/>
              <a:pPr>
                <a:defRPr/>
              </a:pPr>
              <a:t>‹#›</a:t>
            </a:fld>
            <a:endParaRPr lang="en-US"/>
          </a:p>
        </p:txBody>
      </p:sp>
    </p:spTree>
    <p:extLst>
      <p:ext uri="{BB962C8B-B14F-4D97-AF65-F5344CB8AC3E}">
        <p14:creationId xmlns:p14="http://schemas.microsoft.com/office/powerpoint/2010/main" val="18978044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Lucida Grande" pitchFamily="-86" charset="0"/>
        <a:ea typeface="ヒラギノ角ゴ Pro W3" pitchFamily="-86" charset="-128"/>
        <a:cs typeface="ヒラギノ角ゴ Pro W3"/>
      </a:defRPr>
    </a:lvl1pPr>
    <a:lvl2pPr marL="457200" algn="l" rtl="0" eaLnBrk="0" fontAlgn="base" hangingPunct="0">
      <a:spcBef>
        <a:spcPct val="30000"/>
      </a:spcBef>
      <a:spcAft>
        <a:spcPct val="0"/>
      </a:spcAft>
      <a:defRPr sz="1200" kern="1200">
        <a:solidFill>
          <a:schemeClr val="tx1"/>
        </a:solidFill>
        <a:latin typeface="Lucida Grande" pitchFamily="-86" charset="0"/>
        <a:ea typeface="ヒラギノ角ゴ Pro W3" pitchFamily="-86" charset="-128"/>
        <a:cs typeface="ヒラギノ角ゴ Pro W3"/>
      </a:defRPr>
    </a:lvl2pPr>
    <a:lvl3pPr marL="914400" algn="l" rtl="0" eaLnBrk="0" fontAlgn="base" hangingPunct="0">
      <a:spcBef>
        <a:spcPct val="30000"/>
      </a:spcBef>
      <a:spcAft>
        <a:spcPct val="0"/>
      </a:spcAft>
      <a:defRPr sz="1200" kern="1200">
        <a:solidFill>
          <a:schemeClr val="tx1"/>
        </a:solidFill>
        <a:latin typeface="Lucida Grande" pitchFamily="-86" charset="0"/>
        <a:ea typeface="ヒラギノ角ゴ Pro W3" pitchFamily="-86" charset="-128"/>
        <a:cs typeface="ヒラギノ角ゴ Pro W3"/>
      </a:defRPr>
    </a:lvl3pPr>
    <a:lvl4pPr marL="1371600" algn="l" rtl="0" eaLnBrk="0" fontAlgn="base" hangingPunct="0">
      <a:spcBef>
        <a:spcPct val="30000"/>
      </a:spcBef>
      <a:spcAft>
        <a:spcPct val="0"/>
      </a:spcAft>
      <a:defRPr sz="1200" kern="1200">
        <a:solidFill>
          <a:schemeClr val="tx1"/>
        </a:solidFill>
        <a:latin typeface="Lucida Grande" pitchFamily="-86" charset="0"/>
        <a:ea typeface="ヒラギノ角ゴ Pro W3" pitchFamily="-86" charset="-128"/>
        <a:cs typeface="ヒラギノ角ゴ Pro W3"/>
      </a:defRPr>
    </a:lvl4pPr>
    <a:lvl5pPr marL="1828800" algn="l" rtl="0" eaLnBrk="0" fontAlgn="base" hangingPunct="0">
      <a:spcBef>
        <a:spcPct val="30000"/>
      </a:spcBef>
      <a:spcAft>
        <a:spcPct val="0"/>
      </a:spcAft>
      <a:defRPr sz="1200" kern="1200">
        <a:solidFill>
          <a:schemeClr val="tx1"/>
        </a:solidFill>
        <a:latin typeface="Lucida Grande" pitchFamily="-86" charset="0"/>
        <a:ea typeface="ヒラギノ角ゴ Pro W3" pitchFamily="-86" charset="-128"/>
        <a:cs typeface="ヒラギノ角ゴ Pro W3"/>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p>
            <a:pPr defTabSz="930275"/>
            <a:fld id="{593A2C92-8D52-41C0-A37E-AB2ED42FC958}" type="slidenum">
              <a:rPr lang="en-US" smtClean="0">
                <a:latin typeface="Lucida Grande"/>
                <a:ea typeface="ヒラギノ角ゴ Pro W3"/>
                <a:cs typeface="ヒラギノ角ゴ Pro W3"/>
              </a:rPr>
              <a:pPr defTabSz="930275"/>
              <a:t>2</a:t>
            </a:fld>
            <a:endParaRPr lang="en-US" dirty="0" smtClean="0">
              <a:latin typeface="Lucida Grande"/>
              <a:ea typeface="ヒラギノ角ゴ Pro W3"/>
              <a:cs typeface="ヒラギノ角ゴ Pro W3"/>
            </a:endParaRPr>
          </a:p>
        </p:txBody>
      </p:sp>
      <p:sp>
        <p:nvSpPr>
          <p:cNvPr id="35842" name="Rectangle 2"/>
          <p:cNvSpPr>
            <a:spLocks noGrp="1" noRot="1" noChangeAspect="1" noChangeArrowheads="1" noTextEdit="1"/>
          </p:cNvSpPr>
          <p:nvPr>
            <p:ph type="sldImg"/>
          </p:nvPr>
        </p:nvSpPr>
        <p:spPr>
          <a:xfrm>
            <a:off x="2892425" y="525463"/>
            <a:ext cx="3506788" cy="2628900"/>
          </a:xfrm>
          <a:ln/>
        </p:spPr>
      </p:sp>
      <p:sp>
        <p:nvSpPr>
          <p:cNvPr id="35843" name="Rectangle 3"/>
          <p:cNvSpPr>
            <a:spLocks noGrp="1" noChangeArrowheads="1"/>
          </p:cNvSpPr>
          <p:nvPr>
            <p:ph type="body" idx="1"/>
          </p:nvPr>
        </p:nvSpPr>
        <p:spPr>
          <a:xfrm>
            <a:off x="1237836" y="3330419"/>
            <a:ext cx="6820728" cy="3154441"/>
          </a:xfrm>
          <a:noFill/>
          <a:ln/>
        </p:spPr>
        <p:txBody>
          <a:bodyPr/>
          <a:lstStyle/>
          <a:p>
            <a:pPr eaLnBrk="1" hangingPunct="1"/>
            <a:endParaRPr lang="en-US" dirty="0" smtClean="0">
              <a:latin typeface="Lucida Grande"/>
              <a:ea typeface="ヒラギノ角ゴ Pro W3"/>
            </a:endParaRPr>
          </a:p>
        </p:txBody>
      </p:sp>
    </p:spTree>
    <p:extLst>
      <p:ext uri="{BB962C8B-B14F-4D97-AF65-F5344CB8AC3E}">
        <p14:creationId xmlns:p14="http://schemas.microsoft.com/office/powerpoint/2010/main" val="3637641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None/>
            </a:pPr>
            <a:endParaRPr lang="en-US" sz="11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8D8FFD3-B4B9-40F4-BE54-D783911C97BE}" type="slidenum">
              <a:rPr lang="en-US" smtClean="0">
                <a:solidFill>
                  <a:srgbClr val="000000"/>
                </a:solidFill>
              </a:rPr>
              <a:pPr/>
              <a:t>23</a:t>
            </a:fld>
            <a:endParaRPr lang="en-US" dirty="0">
              <a:solidFill>
                <a:srgbClr val="000000"/>
              </a:solidFill>
            </a:endParaRPr>
          </a:p>
        </p:txBody>
      </p:sp>
    </p:spTree>
    <p:extLst>
      <p:ext uri="{BB962C8B-B14F-4D97-AF65-F5344CB8AC3E}">
        <p14:creationId xmlns:p14="http://schemas.microsoft.com/office/powerpoint/2010/main" val="3722246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p>
            <a:pPr defTabSz="930275"/>
            <a:fld id="{04ADEC81-9150-4716-B007-60AB8310FC1E}" type="slidenum">
              <a:rPr lang="en-US" smtClean="0">
                <a:latin typeface="Lucida Grande"/>
                <a:ea typeface="ヒラギノ角ゴ Pro W3"/>
                <a:cs typeface="ヒラギノ角ゴ Pro W3"/>
              </a:rPr>
              <a:pPr defTabSz="930275"/>
              <a:t>25</a:t>
            </a:fld>
            <a:endParaRPr lang="en-US" dirty="0" smtClean="0">
              <a:latin typeface="Lucida Grande"/>
              <a:ea typeface="ヒラギノ角ゴ Pro W3"/>
              <a:cs typeface="ヒラギノ角ゴ Pro W3"/>
            </a:endParaRPr>
          </a:p>
        </p:txBody>
      </p:sp>
      <p:sp>
        <p:nvSpPr>
          <p:cNvPr id="66562" name="Rectangle 7"/>
          <p:cNvSpPr txBox="1">
            <a:spLocks noGrp="1" noChangeArrowheads="1"/>
          </p:cNvSpPr>
          <p:nvPr/>
        </p:nvSpPr>
        <p:spPr bwMode="auto">
          <a:xfrm>
            <a:off x="3971925" y="8829675"/>
            <a:ext cx="3036888" cy="465138"/>
          </a:xfrm>
          <a:prstGeom prst="rect">
            <a:avLst/>
          </a:prstGeom>
          <a:noFill/>
          <a:ln w="9525">
            <a:noFill/>
            <a:miter lim="800000"/>
            <a:headEnd/>
            <a:tailEnd/>
          </a:ln>
        </p:spPr>
        <p:txBody>
          <a:bodyPr lIns="93169" tIns="46584" rIns="93169" bIns="46584" anchor="b"/>
          <a:lstStyle/>
          <a:p>
            <a:pPr algn="r" defTabSz="930275"/>
            <a:fld id="{0F51BE38-C5F5-4575-8427-38D249ECA886}" type="slidenum">
              <a:rPr lang="en-US" sz="1200"/>
              <a:pPr algn="r" defTabSz="930275"/>
              <a:t>25</a:t>
            </a:fld>
            <a:endParaRPr lang="en-US" sz="1200" dirty="0"/>
          </a:p>
        </p:txBody>
      </p:sp>
      <p:sp>
        <p:nvSpPr>
          <p:cNvPr id="66563" name="Slide Image Placeholder 1"/>
          <p:cNvSpPr>
            <a:spLocks noGrp="1" noRot="1" noChangeAspect="1" noTextEdit="1"/>
          </p:cNvSpPr>
          <p:nvPr>
            <p:ph type="sldImg"/>
          </p:nvPr>
        </p:nvSpPr>
        <p:spPr>
          <a:xfrm>
            <a:off x="1179513" y="696913"/>
            <a:ext cx="4648200" cy="3486150"/>
          </a:xfrm>
          <a:ln/>
        </p:spPr>
      </p:sp>
      <p:sp>
        <p:nvSpPr>
          <p:cNvPr id="66564" name="Notes Placeholder 2"/>
          <p:cNvSpPr>
            <a:spLocks noGrp="1"/>
          </p:cNvSpPr>
          <p:nvPr>
            <p:ph type="body" idx="1"/>
          </p:nvPr>
        </p:nvSpPr>
        <p:spPr>
          <a:xfrm>
            <a:off x="933450" y="4416426"/>
            <a:ext cx="5143500" cy="4183063"/>
          </a:xfrm>
          <a:noFill/>
          <a:ln/>
        </p:spPr>
        <p:txBody>
          <a:bodyPr lIns="93128" tIns="46566" rIns="93128" bIns="46566"/>
          <a:lstStyle/>
          <a:p>
            <a:pPr eaLnBrk="1" hangingPunct="1"/>
            <a:endParaRPr lang="en-US" dirty="0" smtClean="0">
              <a:latin typeface="Lucida Grande"/>
              <a:ea typeface="ヒラギノ角ゴ Pro W3"/>
            </a:endParaRPr>
          </a:p>
        </p:txBody>
      </p:sp>
      <p:sp>
        <p:nvSpPr>
          <p:cNvPr id="66565" name="Slide Number Placeholder 3"/>
          <p:cNvSpPr txBox="1">
            <a:spLocks noGrp="1"/>
          </p:cNvSpPr>
          <p:nvPr/>
        </p:nvSpPr>
        <p:spPr bwMode="auto">
          <a:xfrm>
            <a:off x="3971926" y="8831264"/>
            <a:ext cx="3038475" cy="465137"/>
          </a:xfrm>
          <a:prstGeom prst="rect">
            <a:avLst/>
          </a:prstGeom>
          <a:noFill/>
          <a:ln w="9525">
            <a:noFill/>
            <a:miter lim="800000"/>
            <a:headEnd/>
            <a:tailEnd/>
          </a:ln>
        </p:spPr>
        <p:txBody>
          <a:bodyPr lIns="93128" tIns="46566" rIns="93128" bIns="46566" anchor="b"/>
          <a:lstStyle/>
          <a:p>
            <a:pPr algn="r" defTabSz="930275"/>
            <a:fld id="{5AE7F8C9-D46F-4D70-8080-6B24D88F2C82}" type="slidenum">
              <a:rPr lang="en-US" sz="1200">
                <a:latin typeface="Times New Roman" pitchFamily="18" charset="0"/>
                <a:cs typeface="Times New Roman" pitchFamily="18" charset="0"/>
              </a:rPr>
              <a:pPr algn="r" defTabSz="930275"/>
              <a:t>25</a:t>
            </a:fld>
            <a:endParaRPr lang="en-US" sz="1200" dirty="0">
              <a:latin typeface="Times New Roman" pitchFamily="18" charset="0"/>
              <a:cs typeface="Times New Roman" pitchFamily="18" charset="0"/>
            </a:endParaRPr>
          </a:p>
        </p:txBody>
      </p:sp>
    </p:spTree>
    <p:extLst>
      <p:ext uri="{BB962C8B-B14F-4D97-AF65-F5344CB8AC3E}">
        <p14:creationId xmlns:p14="http://schemas.microsoft.com/office/powerpoint/2010/main" val="2043735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p>
            <a:pPr defTabSz="930275"/>
            <a:fld id="{04ADEC81-9150-4716-B007-60AB8310FC1E}" type="slidenum">
              <a:rPr lang="en-US" smtClean="0">
                <a:latin typeface="Lucida Grande"/>
                <a:ea typeface="ヒラギノ角ゴ Pro W3"/>
                <a:cs typeface="ヒラギノ角ゴ Pro W3"/>
              </a:rPr>
              <a:pPr defTabSz="930275"/>
              <a:t>26</a:t>
            </a:fld>
            <a:endParaRPr lang="en-US" dirty="0" smtClean="0">
              <a:latin typeface="Lucida Grande"/>
              <a:ea typeface="ヒラギノ角ゴ Pro W3"/>
              <a:cs typeface="ヒラギノ角ゴ Pro W3"/>
            </a:endParaRPr>
          </a:p>
        </p:txBody>
      </p:sp>
      <p:sp>
        <p:nvSpPr>
          <p:cNvPr id="66562" name="Rectangle 7"/>
          <p:cNvSpPr txBox="1">
            <a:spLocks noGrp="1" noChangeArrowheads="1"/>
          </p:cNvSpPr>
          <p:nvPr/>
        </p:nvSpPr>
        <p:spPr bwMode="auto">
          <a:xfrm>
            <a:off x="3971925" y="8829675"/>
            <a:ext cx="3036888" cy="465138"/>
          </a:xfrm>
          <a:prstGeom prst="rect">
            <a:avLst/>
          </a:prstGeom>
          <a:noFill/>
          <a:ln w="9525">
            <a:noFill/>
            <a:miter lim="800000"/>
            <a:headEnd/>
            <a:tailEnd/>
          </a:ln>
        </p:spPr>
        <p:txBody>
          <a:bodyPr lIns="93169" tIns="46584" rIns="93169" bIns="46584" anchor="b"/>
          <a:lstStyle/>
          <a:p>
            <a:pPr algn="r" defTabSz="930275"/>
            <a:fld id="{0F51BE38-C5F5-4575-8427-38D249ECA886}" type="slidenum">
              <a:rPr lang="en-US" sz="1200"/>
              <a:pPr algn="r" defTabSz="930275"/>
              <a:t>26</a:t>
            </a:fld>
            <a:endParaRPr lang="en-US" sz="1200" dirty="0"/>
          </a:p>
        </p:txBody>
      </p:sp>
      <p:sp>
        <p:nvSpPr>
          <p:cNvPr id="66563" name="Slide Image Placeholder 1"/>
          <p:cNvSpPr>
            <a:spLocks noGrp="1" noRot="1" noChangeAspect="1" noTextEdit="1"/>
          </p:cNvSpPr>
          <p:nvPr>
            <p:ph type="sldImg"/>
          </p:nvPr>
        </p:nvSpPr>
        <p:spPr>
          <a:xfrm>
            <a:off x="1179513" y="696913"/>
            <a:ext cx="4648200" cy="3486150"/>
          </a:xfrm>
          <a:ln/>
        </p:spPr>
      </p:sp>
      <p:sp>
        <p:nvSpPr>
          <p:cNvPr id="66564" name="Notes Placeholder 2"/>
          <p:cNvSpPr>
            <a:spLocks noGrp="1"/>
          </p:cNvSpPr>
          <p:nvPr>
            <p:ph type="body" idx="1"/>
          </p:nvPr>
        </p:nvSpPr>
        <p:spPr>
          <a:xfrm>
            <a:off x="933450" y="4416427"/>
            <a:ext cx="5143500" cy="4183063"/>
          </a:xfrm>
          <a:noFill/>
          <a:ln/>
        </p:spPr>
        <p:txBody>
          <a:bodyPr lIns="93128" tIns="46566" rIns="93128" bIns="46566"/>
          <a:lstStyle/>
          <a:p>
            <a:pPr eaLnBrk="1" hangingPunct="1"/>
            <a:endParaRPr lang="en-US" dirty="0" smtClean="0">
              <a:latin typeface="Lucida Grande"/>
              <a:ea typeface="ヒラギノ角ゴ Pro W3"/>
            </a:endParaRPr>
          </a:p>
        </p:txBody>
      </p:sp>
      <p:sp>
        <p:nvSpPr>
          <p:cNvPr id="66565" name="Slide Number Placeholder 3"/>
          <p:cNvSpPr txBox="1">
            <a:spLocks noGrp="1"/>
          </p:cNvSpPr>
          <p:nvPr/>
        </p:nvSpPr>
        <p:spPr bwMode="auto">
          <a:xfrm>
            <a:off x="3971927" y="8831265"/>
            <a:ext cx="3038475" cy="465137"/>
          </a:xfrm>
          <a:prstGeom prst="rect">
            <a:avLst/>
          </a:prstGeom>
          <a:noFill/>
          <a:ln w="9525">
            <a:noFill/>
            <a:miter lim="800000"/>
            <a:headEnd/>
            <a:tailEnd/>
          </a:ln>
        </p:spPr>
        <p:txBody>
          <a:bodyPr lIns="93128" tIns="46566" rIns="93128" bIns="46566" anchor="b"/>
          <a:lstStyle/>
          <a:p>
            <a:pPr algn="r" defTabSz="930275"/>
            <a:fld id="{5AE7F8C9-D46F-4D70-8080-6B24D88F2C82}" type="slidenum">
              <a:rPr lang="en-US" sz="1200">
                <a:latin typeface="Times New Roman" pitchFamily="18" charset="0"/>
                <a:cs typeface="Times New Roman" pitchFamily="18" charset="0"/>
              </a:rPr>
              <a:pPr algn="r" defTabSz="930275"/>
              <a:t>26</a:t>
            </a:fld>
            <a:endParaRPr lang="en-US" sz="1200" dirty="0">
              <a:latin typeface="Times New Roman" pitchFamily="18" charset="0"/>
              <a:cs typeface="Times New Roman" pitchFamily="18" charset="0"/>
            </a:endParaRPr>
          </a:p>
        </p:txBody>
      </p:sp>
    </p:spTree>
    <p:extLst>
      <p:ext uri="{BB962C8B-B14F-4D97-AF65-F5344CB8AC3E}">
        <p14:creationId xmlns:p14="http://schemas.microsoft.com/office/powerpoint/2010/main" val="2260856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527AFE8-8457-4BBE-80CB-1688A66452A7}" type="slidenum">
              <a:rPr lang="en-US" smtClean="0"/>
              <a:pPr>
                <a:defRPr/>
              </a:pPr>
              <a:t>3</a:t>
            </a:fld>
            <a:endParaRPr lang="en-US" dirty="0"/>
          </a:p>
        </p:txBody>
      </p:sp>
    </p:spTree>
    <p:extLst>
      <p:ext uri="{BB962C8B-B14F-4D97-AF65-F5344CB8AC3E}">
        <p14:creationId xmlns:p14="http://schemas.microsoft.com/office/powerpoint/2010/main" val="529219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27AFE8-8457-4BBE-80CB-1688A66452A7}" type="slidenum">
              <a:rPr lang="en-US" smtClean="0"/>
              <a:pPr>
                <a:defRPr/>
              </a:pPr>
              <a:t>5</a:t>
            </a:fld>
            <a:endParaRPr lang="en-US"/>
          </a:p>
        </p:txBody>
      </p:sp>
    </p:spTree>
    <p:extLst>
      <p:ext uri="{BB962C8B-B14F-4D97-AF65-F5344CB8AC3E}">
        <p14:creationId xmlns:p14="http://schemas.microsoft.com/office/powerpoint/2010/main" val="937875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customers are professionals who perform critical tasks...where precision and control are required...in harsh and punishing environments...where the cost of failure is high… </a:t>
            </a:r>
          </a:p>
          <a:p>
            <a:r>
              <a:rPr lang="en-US" dirty="0"/>
              <a:t>Snap-on helps our customers perform this work with repeatability and reliability; our brand conveys to them a special pride and dignity making </a:t>
            </a:r>
            <a:r>
              <a:rPr lang="en-US" i="1" dirty="0"/>
              <a:t>Snap-on</a:t>
            </a:r>
            <a:r>
              <a:rPr lang="en-US" dirty="0"/>
              <a:t> a name they want to call our name their own</a:t>
            </a:r>
          </a:p>
          <a:p>
            <a:endParaRPr lang="en-US" dirty="0"/>
          </a:p>
        </p:txBody>
      </p:sp>
      <p:sp>
        <p:nvSpPr>
          <p:cNvPr id="4" name="Slide Number Placeholder 3"/>
          <p:cNvSpPr>
            <a:spLocks noGrp="1"/>
          </p:cNvSpPr>
          <p:nvPr>
            <p:ph type="sldNum" sz="quarter" idx="10"/>
          </p:nvPr>
        </p:nvSpPr>
        <p:spPr/>
        <p:txBody>
          <a:bodyPr/>
          <a:lstStyle/>
          <a:p>
            <a:pPr>
              <a:defRPr/>
            </a:pPr>
            <a:fld id="{6527AFE8-8457-4BBE-80CB-1688A66452A7}" type="slidenum">
              <a:rPr lang="en-US" smtClean="0"/>
              <a:pPr>
                <a:defRPr/>
              </a:pPr>
              <a:t>6</a:t>
            </a:fld>
            <a:endParaRPr lang="en-US"/>
          </a:p>
        </p:txBody>
      </p:sp>
    </p:spTree>
    <p:extLst>
      <p:ext uri="{BB962C8B-B14F-4D97-AF65-F5344CB8AC3E}">
        <p14:creationId xmlns:p14="http://schemas.microsoft.com/office/powerpoint/2010/main" val="3065039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p:spPr>
        <p:txBody>
          <a:bodyPr/>
          <a:lstStyle/>
          <a:p>
            <a:pPr defTabSz="930275"/>
            <a:fld id="{3E625FFB-2A5C-4CE7-BF26-0FCA58530679}" type="slidenum">
              <a:rPr lang="en-US" smtClean="0">
                <a:latin typeface="Arial" charset="0"/>
                <a:ea typeface="ヒラギノ角ゴ Pro W3"/>
                <a:cs typeface="ヒラギノ角ゴ Pro W3"/>
              </a:rPr>
              <a:pPr defTabSz="930275"/>
              <a:t>9</a:t>
            </a:fld>
            <a:endParaRPr lang="en-US" dirty="0" smtClean="0">
              <a:latin typeface="Arial" charset="0"/>
              <a:ea typeface="ヒラギノ角ゴ Pro W3"/>
              <a:cs typeface="ヒラギノ角ゴ Pro W3"/>
            </a:endParaRPr>
          </a:p>
        </p:txBody>
      </p:sp>
      <p:sp>
        <p:nvSpPr>
          <p:cNvPr id="87042"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2282" tIns="46140" rIns="92282" bIns="46140" anchor="b"/>
          <a:lstStyle/>
          <a:p>
            <a:pPr algn="r" defTabSz="920750" eaLnBrk="0" hangingPunct="0"/>
            <a:fld id="{DFB937E0-D145-4349-838E-DD611981DFEA}" type="slidenum">
              <a:rPr lang="en-US" sz="1200">
                <a:latin typeface="Lucida Grande"/>
              </a:rPr>
              <a:pPr algn="r" defTabSz="920750" eaLnBrk="0" hangingPunct="0"/>
              <a:t>9</a:t>
            </a:fld>
            <a:endParaRPr lang="en-US" sz="1200" dirty="0">
              <a:latin typeface="Lucida Grande"/>
            </a:endParaRPr>
          </a:p>
        </p:txBody>
      </p:sp>
      <p:sp>
        <p:nvSpPr>
          <p:cNvPr id="87043" name="Rectangle 2"/>
          <p:cNvSpPr>
            <a:spLocks noGrp="1" noRot="1" noChangeAspect="1" noChangeArrowheads="1" noTextEdit="1"/>
          </p:cNvSpPr>
          <p:nvPr>
            <p:ph type="sldImg"/>
          </p:nvPr>
        </p:nvSpPr>
        <p:spPr>
          <a:xfrm>
            <a:off x="1185863" y="696913"/>
            <a:ext cx="4648200" cy="3486150"/>
          </a:xfrm>
          <a:ln/>
        </p:spPr>
      </p:sp>
      <p:sp>
        <p:nvSpPr>
          <p:cNvPr id="87044" name="Rectangle 3"/>
          <p:cNvSpPr>
            <a:spLocks noGrp="1" noChangeArrowheads="1"/>
          </p:cNvSpPr>
          <p:nvPr>
            <p:ph type="body" idx="1"/>
          </p:nvPr>
        </p:nvSpPr>
        <p:spPr>
          <a:noFill/>
          <a:ln/>
        </p:spPr>
        <p:txBody>
          <a:bodyPr lIns="92282" tIns="46140" rIns="92282" bIns="46140"/>
          <a:lstStyle/>
          <a:p>
            <a:pPr eaLnBrk="1" hangingPunct="1">
              <a:spcBef>
                <a:spcPct val="0"/>
              </a:spcBef>
            </a:pPr>
            <a:endParaRPr lang="en-US" sz="2400" dirty="0" smtClean="0">
              <a:latin typeface="Arial" charset="0"/>
              <a:ea typeface="ヒラギノ角ゴ Pro W3"/>
            </a:endParaRPr>
          </a:p>
        </p:txBody>
      </p:sp>
    </p:spTree>
    <p:extLst>
      <p:ext uri="{BB962C8B-B14F-4D97-AF65-F5344CB8AC3E}">
        <p14:creationId xmlns:p14="http://schemas.microsoft.com/office/powerpoint/2010/main" val="1982043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p:spPr>
        <p:txBody>
          <a:bodyPr/>
          <a:lstStyle/>
          <a:p>
            <a:pPr defTabSz="930275"/>
            <a:fld id="{9FE53253-4312-4D6E-AAB8-1F0C7D03D574}" type="slidenum">
              <a:rPr lang="en-US" smtClean="0">
                <a:latin typeface="Lucida Grande"/>
                <a:ea typeface="ヒラギノ角ゴ Pro W3"/>
                <a:cs typeface="ヒラギノ角ゴ Pro W3"/>
              </a:rPr>
              <a:pPr defTabSz="930275"/>
              <a:t>10</a:t>
            </a:fld>
            <a:endParaRPr lang="en-US" dirty="0" smtClean="0">
              <a:latin typeface="Lucida Grande"/>
              <a:ea typeface="ヒラギノ角ゴ Pro W3"/>
              <a:cs typeface="ヒラギノ角ゴ Pro W3"/>
            </a:endParaRPr>
          </a:p>
        </p:txBody>
      </p:sp>
      <p:sp>
        <p:nvSpPr>
          <p:cNvPr id="92162" name="Rectangle 2"/>
          <p:cNvSpPr>
            <a:spLocks noGrp="1" noRot="1" noChangeAspect="1" noChangeArrowheads="1" noTextEdit="1"/>
          </p:cNvSpPr>
          <p:nvPr>
            <p:ph type="sldImg"/>
          </p:nvPr>
        </p:nvSpPr>
        <p:spPr>
          <a:xfrm>
            <a:off x="1889125" y="454025"/>
            <a:ext cx="2989263" cy="2243138"/>
          </a:xfrm>
          <a:ln/>
        </p:spPr>
      </p:sp>
      <p:sp>
        <p:nvSpPr>
          <p:cNvPr id="92163" name="Rectangle 4"/>
          <p:cNvSpPr>
            <a:spLocks noGrp="1" noChangeArrowheads="1"/>
          </p:cNvSpPr>
          <p:nvPr>
            <p:ph type="body" idx="1"/>
          </p:nvPr>
        </p:nvSpPr>
        <p:spPr>
          <a:xfrm>
            <a:off x="388938" y="3173414"/>
            <a:ext cx="6388100" cy="5349875"/>
          </a:xfrm>
          <a:noFill/>
          <a:ln/>
        </p:spPr>
        <p:txBody>
          <a:bodyPr lIns="93146" tIns="46573" rIns="93146" bIns="46573"/>
          <a:lstStyle/>
          <a:p>
            <a:pPr eaLnBrk="1" hangingPunct="1"/>
            <a:endParaRPr lang="en-US" sz="1800" dirty="0" smtClean="0">
              <a:latin typeface="Lucida Grande"/>
              <a:ea typeface="ヒラギノ角ゴ Pro W3"/>
            </a:endParaRPr>
          </a:p>
        </p:txBody>
      </p:sp>
    </p:spTree>
    <p:extLst>
      <p:ext uri="{BB962C8B-B14F-4D97-AF65-F5344CB8AC3E}">
        <p14:creationId xmlns:p14="http://schemas.microsoft.com/office/powerpoint/2010/main" val="2971557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FB93392-0DFA-4F05-A41F-33919C25B58A}" type="slidenum">
              <a:rPr lang="en-US" smtClean="0"/>
              <a:pPr>
                <a:defRPr/>
              </a:pPr>
              <a:t>14</a:t>
            </a:fld>
            <a:endParaRPr lang="en-US"/>
          </a:p>
        </p:txBody>
      </p:sp>
    </p:spTree>
    <p:extLst>
      <p:ext uri="{BB962C8B-B14F-4D97-AF65-F5344CB8AC3E}">
        <p14:creationId xmlns:p14="http://schemas.microsoft.com/office/powerpoint/2010/main" val="728057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xfrm>
            <a:off x="1181100" y="696913"/>
            <a:ext cx="4648200" cy="3486150"/>
          </a:xfrm>
          <a:ln/>
        </p:spPr>
      </p:sp>
      <p:sp>
        <p:nvSpPr>
          <p:cNvPr id="53250" name="Notes Placeholder 2"/>
          <p:cNvSpPr>
            <a:spLocks noGrp="1"/>
          </p:cNvSpPr>
          <p:nvPr>
            <p:ph type="body" idx="1"/>
          </p:nvPr>
        </p:nvSpPr>
        <p:spPr>
          <a:noFill/>
          <a:ln/>
        </p:spPr>
        <p:txBody>
          <a:bodyPr/>
          <a:lstStyle/>
          <a:p>
            <a:endParaRPr lang="en-US" dirty="0" smtClean="0">
              <a:latin typeface="Lucida Grande"/>
              <a:ea typeface="ヒラギノ角ゴ Pro W3"/>
            </a:endParaRPr>
          </a:p>
        </p:txBody>
      </p:sp>
      <p:sp>
        <p:nvSpPr>
          <p:cNvPr id="53251" name="Slide Number Placeholder 3"/>
          <p:cNvSpPr>
            <a:spLocks noGrp="1"/>
          </p:cNvSpPr>
          <p:nvPr>
            <p:ph type="sldNum" sz="quarter" idx="5"/>
          </p:nvPr>
        </p:nvSpPr>
        <p:spPr>
          <a:noFill/>
        </p:spPr>
        <p:txBody>
          <a:bodyPr/>
          <a:lstStyle/>
          <a:p>
            <a:pPr defTabSz="930275"/>
            <a:fld id="{8AA0B4BC-FD75-4819-92BE-FE91CB13D3B9}" type="slidenum">
              <a:rPr lang="en-US" smtClean="0">
                <a:latin typeface="Lucida Grande"/>
                <a:ea typeface="ヒラギノ角ゴ Pro W3"/>
                <a:cs typeface="ヒラギノ角ゴ Pro W3"/>
              </a:rPr>
              <a:pPr defTabSz="930275"/>
              <a:t>15</a:t>
            </a:fld>
            <a:endParaRPr lang="en-US" dirty="0" smtClean="0">
              <a:latin typeface="Lucida Grande"/>
              <a:ea typeface="ヒラギノ角ゴ Pro W3"/>
              <a:cs typeface="ヒラギノ角ゴ Pro W3"/>
            </a:endParaRPr>
          </a:p>
        </p:txBody>
      </p:sp>
    </p:spTree>
    <p:extLst>
      <p:ext uri="{BB962C8B-B14F-4D97-AF65-F5344CB8AC3E}">
        <p14:creationId xmlns:p14="http://schemas.microsoft.com/office/powerpoint/2010/main" val="3574661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527AFE8-8457-4BBE-80CB-1688A66452A7}" type="slidenum">
              <a:rPr lang="en-US" smtClean="0"/>
              <a:pPr>
                <a:defRPr/>
              </a:pPr>
              <a:t>16</a:t>
            </a:fld>
            <a:endParaRPr lang="en-US"/>
          </a:p>
        </p:txBody>
      </p:sp>
    </p:spTree>
    <p:extLst>
      <p:ext uri="{BB962C8B-B14F-4D97-AF65-F5344CB8AC3E}">
        <p14:creationId xmlns:p14="http://schemas.microsoft.com/office/powerpoint/2010/main" val="1472669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1C25208-9B24-4E34-8F57-1F880E933D24}" type="datetimeFigureOut">
              <a:rPr lang="en-US" smtClean="0"/>
              <a:t>8/10/2015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E0348928-25E9-4F85-B4C8-DE24E04D6731}" type="slidenum">
              <a:rPr lang="en-US" smtClean="0"/>
              <a:pPr>
                <a:defRPr/>
              </a:pPr>
              <a:t>‹#›</a:t>
            </a:fld>
            <a:endParaRPr lang="en-US"/>
          </a:p>
        </p:txBody>
      </p:sp>
      <p:sp>
        <p:nvSpPr>
          <p:cNvPr id="9" name="Text Box 7"/>
          <p:cNvSpPr txBox="1">
            <a:spLocks noChangeArrowheads="1"/>
          </p:cNvSpPr>
          <p:nvPr userDrawn="1"/>
        </p:nvSpPr>
        <p:spPr bwMode="auto">
          <a:xfrm>
            <a:off x="517525" y="6211888"/>
            <a:ext cx="184150" cy="457200"/>
          </a:xfrm>
          <a:prstGeom prst="rect">
            <a:avLst/>
          </a:prstGeom>
          <a:noFill/>
          <a:ln w="9525">
            <a:noFill/>
            <a:miter lim="800000"/>
            <a:headEnd/>
            <a:tailEnd/>
          </a:ln>
          <a:effectLst/>
        </p:spPr>
        <p:txBody>
          <a:bodyPr wrap="none">
            <a:spAutoFit/>
          </a:bodyPr>
          <a:lstStyle/>
          <a:p>
            <a:pPr eaLnBrk="0" hangingPunct="0">
              <a:defRPr/>
            </a:pPr>
            <a:endParaRPr lang="en-US">
              <a:ea typeface="ヒラギノ角ゴ Pro W3" pitchFamily="-86" charset="-128"/>
              <a:cs typeface="+mn-cs"/>
            </a:endParaRPr>
          </a:p>
        </p:txBody>
      </p:sp>
    </p:spTree>
    <p:extLst>
      <p:ext uri="{BB962C8B-B14F-4D97-AF65-F5344CB8AC3E}">
        <p14:creationId xmlns:p14="http://schemas.microsoft.com/office/powerpoint/2010/main" val="3347700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1C25208-9B24-4E34-8F57-1F880E933D24}" type="datetimeFigureOut">
              <a:rPr lang="en-US" smtClean="0"/>
              <a:t>8/10/2015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E38772D0-8CC6-4645-9DFB-9A32984000E6}" type="slidenum">
              <a:rPr lang="en-US" smtClean="0"/>
              <a:pPr>
                <a:defRPr/>
              </a:pPr>
              <a:t>‹#›</a:t>
            </a:fld>
            <a:endParaRPr lang="en-US"/>
          </a:p>
        </p:txBody>
      </p:sp>
    </p:spTree>
    <p:extLst>
      <p:ext uri="{BB962C8B-B14F-4D97-AF65-F5344CB8AC3E}">
        <p14:creationId xmlns:p14="http://schemas.microsoft.com/office/powerpoint/2010/main" val="1989067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1C25208-9B24-4E34-8F57-1F880E933D24}" type="datetimeFigureOut">
              <a:rPr lang="en-US" smtClean="0"/>
              <a:t>8/10/2015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5B13960B-66C9-4430-9BEE-89649150E24C}" type="slidenum">
              <a:rPr lang="en-US" smtClean="0"/>
              <a:pPr>
                <a:defRPr/>
              </a:pPr>
              <a:t>‹#›</a:t>
            </a:fld>
            <a:endParaRPr lang="en-US"/>
          </a:p>
        </p:txBody>
      </p:sp>
    </p:spTree>
    <p:extLst>
      <p:ext uri="{BB962C8B-B14F-4D97-AF65-F5344CB8AC3E}">
        <p14:creationId xmlns:p14="http://schemas.microsoft.com/office/powerpoint/2010/main" val="1265859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600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4400" y="1600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24400" y="3733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1CBAD0A1-31EE-4C71-92DB-FB7057BC1972}" type="slidenum">
              <a:rPr lang="en-US"/>
              <a:pPr>
                <a:defRPr/>
              </a:pPr>
              <a:t>‹#›</a:t>
            </a:fld>
            <a:endParaRPr lang="en-US"/>
          </a:p>
        </p:txBody>
      </p:sp>
    </p:spTree>
    <p:extLst>
      <p:ext uri="{BB962C8B-B14F-4D97-AF65-F5344CB8AC3E}">
        <p14:creationId xmlns:p14="http://schemas.microsoft.com/office/powerpoint/2010/main" val="1401413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600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600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7E34D7BA-9858-423B-9F91-13BFE0646B86}" type="slidenum">
              <a:rPr lang="en-US"/>
              <a:pPr>
                <a:defRPr/>
              </a:pPr>
              <a:t>‹#›</a:t>
            </a:fld>
            <a:endParaRPr lang="en-US"/>
          </a:p>
        </p:txBody>
      </p:sp>
    </p:spTree>
    <p:extLst>
      <p:ext uri="{BB962C8B-B14F-4D97-AF65-F5344CB8AC3E}">
        <p14:creationId xmlns:p14="http://schemas.microsoft.com/office/powerpoint/2010/main" val="3882005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1C25208-9B24-4E34-8F57-1F880E933D24}" type="datetimeFigureOut">
              <a:rPr lang="en-US" smtClean="0"/>
              <a:t>8/10/2015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2D0AB-139D-4092-95EA-E8DC8D4EBE97}" type="slidenum">
              <a:rPr lang="en-US" smtClean="0"/>
              <a:t>‹#›</a:t>
            </a:fld>
            <a:endParaRPr lang="en-US"/>
          </a:p>
        </p:txBody>
      </p:sp>
    </p:spTree>
    <p:extLst>
      <p:ext uri="{BB962C8B-B14F-4D97-AF65-F5344CB8AC3E}">
        <p14:creationId xmlns:p14="http://schemas.microsoft.com/office/powerpoint/2010/main" val="63021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C25208-9B24-4E34-8F57-1F880E933D24}" type="datetimeFigureOut">
              <a:rPr lang="en-US" smtClean="0"/>
              <a:t>8/10/2015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2D0AB-139D-4092-95EA-E8DC8D4EBE97}" type="slidenum">
              <a:rPr lang="en-US" smtClean="0"/>
              <a:t>‹#›</a:t>
            </a:fld>
            <a:endParaRPr lang="en-US"/>
          </a:p>
        </p:txBody>
      </p:sp>
    </p:spTree>
    <p:extLst>
      <p:ext uri="{BB962C8B-B14F-4D97-AF65-F5344CB8AC3E}">
        <p14:creationId xmlns:p14="http://schemas.microsoft.com/office/powerpoint/2010/main" val="369558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1C25208-9B24-4E34-8F57-1F880E933D24}" type="datetimeFigureOut">
              <a:rPr lang="en-US" smtClean="0"/>
              <a:t>8/10/2015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BA23BA62-E85C-497E-9E2F-D871ABAB9E69}" type="slidenum">
              <a:rPr lang="en-US" smtClean="0"/>
              <a:pPr>
                <a:defRPr/>
              </a:pPr>
              <a:t>‹#›</a:t>
            </a:fld>
            <a:endParaRPr lang="en-US"/>
          </a:p>
        </p:txBody>
      </p:sp>
    </p:spTree>
    <p:extLst>
      <p:ext uri="{BB962C8B-B14F-4D97-AF65-F5344CB8AC3E}">
        <p14:creationId xmlns:p14="http://schemas.microsoft.com/office/powerpoint/2010/main" val="1353852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1C25208-9B24-4E34-8F57-1F880E933D24}" type="datetimeFigureOut">
              <a:rPr lang="en-US" smtClean="0"/>
              <a:t>8/10/2015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defRPr/>
            </a:pPr>
            <a:fld id="{59788FAB-1B8C-4B3C-B177-47148A43FCD5}" type="slidenum">
              <a:rPr lang="en-US" smtClean="0"/>
              <a:pPr>
                <a:defRPr/>
              </a:pPr>
              <a:t>‹#›</a:t>
            </a:fld>
            <a:endParaRPr lang="en-US"/>
          </a:p>
        </p:txBody>
      </p:sp>
    </p:spTree>
    <p:extLst>
      <p:ext uri="{BB962C8B-B14F-4D97-AF65-F5344CB8AC3E}">
        <p14:creationId xmlns:p14="http://schemas.microsoft.com/office/powerpoint/2010/main" val="856400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E1C25208-9B24-4E34-8F57-1F880E933D24}" type="datetimeFigureOut">
              <a:rPr lang="en-US" smtClean="0"/>
              <a:t>8/10/2015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F264471F-E4F7-44C3-B30C-ABF09328B173}" type="slidenum">
              <a:rPr lang="en-US" smtClean="0"/>
              <a:pPr>
                <a:defRPr/>
              </a:pPr>
              <a:t>‹#›</a:t>
            </a:fld>
            <a:endParaRPr lang="en-US"/>
          </a:p>
        </p:txBody>
      </p:sp>
    </p:spTree>
    <p:extLst>
      <p:ext uri="{BB962C8B-B14F-4D97-AF65-F5344CB8AC3E}">
        <p14:creationId xmlns:p14="http://schemas.microsoft.com/office/powerpoint/2010/main" val="731772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C25208-9B24-4E34-8F57-1F880E933D24}" type="datetimeFigureOut">
              <a:rPr lang="en-US" smtClean="0"/>
              <a:t>8/10/2015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060533E9-C9EE-42E2-93EB-98561BF2F506}" type="slidenum">
              <a:rPr lang="en-US" smtClean="0"/>
              <a:pPr>
                <a:defRPr/>
              </a:pPr>
              <a:t>‹#›</a:t>
            </a:fld>
            <a:endParaRPr lang="en-US"/>
          </a:p>
        </p:txBody>
      </p:sp>
    </p:spTree>
    <p:extLst>
      <p:ext uri="{BB962C8B-B14F-4D97-AF65-F5344CB8AC3E}">
        <p14:creationId xmlns:p14="http://schemas.microsoft.com/office/powerpoint/2010/main" val="34334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C25208-9B24-4E34-8F57-1F880E933D24}" type="datetimeFigureOut">
              <a:rPr lang="en-US" smtClean="0"/>
              <a:t>8/10/2015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B90A990D-4DB2-4D77-8DB0-D47D0C10DE77}" type="slidenum">
              <a:rPr lang="en-US" smtClean="0"/>
              <a:pPr>
                <a:defRPr/>
              </a:pPr>
              <a:t>‹#›</a:t>
            </a:fld>
            <a:endParaRPr lang="en-US"/>
          </a:p>
        </p:txBody>
      </p:sp>
    </p:spTree>
    <p:extLst>
      <p:ext uri="{BB962C8B-B14F-4D97-AF65-F5344CB8AC3E}">
        <p14:creationId xmlns:p14="http://schemas.microsoft.com/office/powerpoint/2010/main" val="124706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C25208-9B24-4E34-8F57-1F880E933D24}" type="datetimeFigureOut">
              <a:rPr lang="en-US" smtClean="0"/>
              <a:t>8/10/2015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60A18D78-3DA8-4C2B-A786-EE15672980D5}" type="slidenum">
              <a:rPr lang="en-US" smtClean="0"/>
              <a:pPr>
                <a:defRPr/>
              </a:pPr>
              <a:t>‹#›</a:t>
            </a:fld>
            <a:endParaRPr lang="en-US"/>
          </a:p>
        </p:txBody>
      </p:sp>
    </p:spTree>
    <p:extLst>
      <p:ext uri="{BB962C8B-B14F-4D97-AF65-F5344CB8AC3E}">
        <p14:creationId xmlns:p14="http://schemas.microsoft.com/office/powerpoint/2010/main" val="1115197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Shape 15"/>
          <p:cNvPicPr preferRelativeResize="0"/>
          <p:nvPr/>
        </p:nvPicPr>
        <p:blipFill>
          <a:blip r:embed="rId15" cstate="screen">
            <a:alphaModFix/>
            <a:extLst>
              <a:ext uri="{28A0092B-C50C-407E-A947-70E740481C1C}">
                <a14:useLocalDpi xmlns:a14="http://schemas.microsoft.com/office/drawing/2010/main"/>
              </a:ext>
            </a:extLst>
          </a:blip>
          <a:stretch>
            <a:fillRect/>
          </a:stretch>
        </p:blipFill>
        <p:spPr>
          <a:xfrm>
            <a:off x="0" y="0"/>
            <a:ext cx="9143999" cy="6857999"/>
          </a:xfrm>
          <a:prstGeom prst="rect">
            <a:avLst/>
          </a:prstGeom>
          <a:noFill/>
          <a:ln>
            <a:noFill/>
          </a:ln>
        </p:spPr>
      </p:pic>
      <p:sp>
        <p:nvSpPr>
          <p:cNvPr id="2" name="Title Placeholder 1"/>
          <p:cNvSpPr>
            <a:spLocks noGrp="1"/>
          </p:cNvSpPr>
          <p:nvPr>
            <p:ph type="title"/>
          </p:nvPr>
        </p:nvSpPr>
        <p:spPr>
          <a:xfrm>
            <a:off x="457200" y="228600"/>
            <a:ext cx="7086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76400"/>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C25208-9B24-4E34-8F57-1F880E933D24}" type="datetimeFigureOut">
              <a:rPr lang="en-US" smtClean="0"/>
              <a:t>8/10/2015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73924EE-B677-48D3-BD05-0425E3CA5739}" type="slidenum">
              <a:rPr lang="en-US" smtClean="0"/>
              <a:pPr>
                <a:defRPr/>
              </a:pPr>
              <a:t>‹#›</a:t>
            </a:fld>
            <a:endParaRPr lang="en-US"/>
          </a:p>
        </p:txBody>
      </p:sp>
    </p:spTree>
    <p:extLst>
      <p:ext uri="{BB962C8B-B14F-4D97-AF65-F5344CB8AC3E}">
        <p14:creationId xmlns:p14="http://schemas.microsoft.com/office/powerpoint/2010/main" val="54560052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hf hdr="0" ftr="0" dt="0"/>
  <p:txStyles>
    <p:titleStyle>
      <a:lvl1pPr algn="l" defTabSz="914400" rtl="0" eaLnBrk="1" latinLnBrk="0" hangingPunct="1">
        <a:lnSpc>
          <a:spcPct val="100000"/>
        </a:lnSpc>
        <a:spcBef>
          <a:spcPct val="0"/>
        </a:spcBef>
        <a:buNone/>
        <a:defRPr sz="3600" kern="1200" cap="small" baseline="0">
          <a:solidFill>
            <a:srgbClr val="FF0000"/>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21792" indent="-228600" algn="l" defTabSz="914400" rtl="0" eaLnBrk="1" latinLnBrk="0" hangingPunct="1">
        <a:lnSpc>
          <a:spcPct val="100000"/>
        </a:lnSpc>
        <a:spcBef>
          <a:spcPts val="400"/>
        </a:spcBef>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024128" indent="-228600" algn="l" defTabSz="914400" rtl="0" eaLnBrk="1" latinLnBrk="0" hangingPunct="1">
        <a:lnSpc>
          <a:spcPct val="100000"/>
        </a:lnSpc>
        <a:spcBef>
          <a:spcPts val="36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gif"/><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eg"/><Relationship Id="rId18" Type="http://schemas.microsoft.com/office/2007/relationships/hdphoto" Target="../media/hdphoto1.wdp"/><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jpeg"/><Relationship Id="rId17" Type="http://schemas.openxmlformats.org/officeDocument/2006/relationships/image" Target="../media/image61.png"/><Relationship Id="rId2" Type="http://schemas.openxmlformats.org/officeDocument/2006/relationships/notesSlide" Target="../notesSlides/notesSlide9.xml"/><Relationship Id="rId16" Type="http://schemas.openxmlformats.org/officeDocument/2006/relationships/image" Target="../media/image60.jpeg"/><Relationship Id="rId1" Type="http://schemas.openxmlformats.org/officeDocument/2006/relationships/slideLayout" Target="../slideLayouts/slideLayout6.xml"/><Relationship Id="rId6" Type="http://schemas.openxmlformats.org/officeDocument/2006/relationships/image" Target="../media/image50.jpeg"/><Relationship Id="rId11" Type="http://schemas.openxmlformats.org/officeDocument/2006/relationships/image" Target="../media/image55.jpg"/><Relationship Id="rId5" Type="http://schemas.openxmlformats.org/officeDocument/2006/relationships/image" Target="../media/image49.png"/><Relationship Id="rId15" Type="http://schemas.openxmlformats.org/officeDocument/2006/relationships/image" Target="../media/image59.jpeg"/><Relationship Id="rId10" Type="http://schemas.openxmlformats.org/officeDocument/2006/relationships/image" Target="../media/image54.jpeg"/><Relationship Id="rId19" Type="http://schemas.openxmlformats.org/officeDocument/2006/relationships/image" Target="../media/image62.jpeg"/><Relationship Id="rId4" Type="http://schemas.openxmlformats.org/officeDocument/2006/relationships/image" Target="../media/image48.jpeg"/><Relationship Id="rId9" Type="http://schemas.openxmlformats.org/officeDocument/2006/relationships/image" Target="../media/image53.jpeg"/><Relationship Id="rId14"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emf"/></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image" Target="../media/image80.jpeg"/></Relationships>
</file>

<file path=ppt/slides/_rels/slide22.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tiff"/><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gif"/><Relationship Id="rId4" Type="http://schemas.openxmlformats.org/officeDocument/2006/relationships/image" Target="../media/image84.jpeg"/></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jpe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emf"/><Relationship Id="rId5" Type="http://schemas.openxmlformats.org/officeDocument/2006/relationships/image" Target="../media/image93.png"/><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96.emf"/><Relationship Id="rId5" Type="http://schemas.openxmlformats.org/officeDocument/2006/relationships/package" Target="../embeddings/Microsoft_Excel_Worksheet4.xlsx"/><Relationship Id="rId4" Type="http://schemas.openxmlformats.org/officeDocument/2006/relationships/image" Target="../media/image97.jpeg"/></Relationships>
</file>

<file path=ppt/slides/_rels/slide2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chart" Target="../charts/chart5.xml"/></Relationships>
</file>

<file path=ppt/slides/_rels/slide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98.emf"/><Relationship Id="rId4" Type="http://schemas.openxmlformats.org/officeDocument/2006/relationships/package" Target="../embeddings/Microsoft_Excel_Worksheet5.xlsx"/></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4538133" y="1021821"/>
            <a:ext cx="4264447" cy="1384995"/>
          </a:xfrm>
          <a:prstGeom prst="rect">
            <a:avLst/>
          </a:prstGeom>
          <a:noFill/>
        </p:spPr>
        <p:txBody>
          <a:bodyPr wrap="square" rtlCol="0">
            <a:spAutoFit/>
          </a:bodyPr>
          <a:lstStyle/>
          <a:p>
            <a:pPr algn="ctr"/>
            <a:r>
              <a:rPr lang="en-US" sz="3200" b="1" dirty="0" smtClean="0">
                <a:latin typeface="Arial" pitchFamily="34" charset="0"/>
                <a:cs typeface="Arial" pitchFamily="34" charset="0"/>
              </a:rPr>
              <a:t>Jefferies Industrial </a:t>
            </a:r>
          </a:p>
          <a:p>
            <a:pPr algn="ctr"/>
            <a:r>
              <a:rPr lang="en-US" sz="3200" b="1" dirty="0" smtClean="0">
                <a:latin typeface="Arial" pitchFamily="34" charset="0"/>
                <a:cs typeface="Arial" pitchFamily="34" charset="0"/>
              </a:rPr>
              <a:t>Conference</a:t>
            </a:r>
            <a:endParaRPr lang="en-US" sz="3200" b="1" dirty="0" smtClean="0">
              <a:latin typeface="Arial" pitchFamily="34" charset="0"/>
              <a:cs typeface="Arial" pitchFamily="34" charset="0"/>
            </a:endParaRPr>
          </a:p>
          <a:p>
            <a:pPr algn="ctr"/>
            <a:r>
              <a:rPr lang="en-US" sz="2000" b="1" dirty="0" smtClean="0">
                <a:latin typeface="Arial" pitchFamily="34" charset="0"/>
                <a:cs typeface="Arial" pitchFamily="34" charset="0"/>
              </a:rPr>
              <a:t>August 2015</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3491397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67000" y="3996562"/>
            <a:ext cx="3113558" cy="2861438"/>
          </a:xfrm>
          <a:prstGeom prst="rect">
            <a:avLst/>
          </a:prstGeom>
          <a:noFill/>
          <a:ln w="9525">
            <a:noFill/>
            <a:miter lim="800000"/>
            <a:headEnd/>
            <a:tailEnd/>
          </a:ln>
          <a:effectLst/>
        </p:spPr>
      </p:pic>
      <p:grpSp>
        <p:nvGrpSpPr>
          <p:cNvPr id="2" name="Group 9"/>
          <p:cNvGrpSpPr>
            <a:grpSpLocks/>
          </p:cNvGrpSpPr>
          <p:nvPr/>
        </p:nvGrpSpPr>
        <p:grpSpPr bwMode="auto">
          <a:xfrm>
            <a:off x="4232246" y="1420050"/>
            <a:ext cx="3702050" cy="2576512"/>
            <a:chOff x="152400" y="1447800"/>
            <a:chExt cx="6477000" cy="4419600"/>
          </a:xfrm>
        </p:grpSpPr>
        <p:grpSp>
          <p:nvGrpSpPr>
            <p:cNvPr id="3" name="Group 10"/>
            <p:cNvGrpSpPr>
              <a:grpSpLocks/>
            </p:cNvGrpSpPr>
            <p:nvPr/>
          </p:nvGrpSpPr>
          <p:grpSpPr bwMode="auto">
            <a:xfrm>
              <a:off x="152400" y="1447800"/>
              <a:ext cx="6477000" cy="4419600"/>
              <a:chOff x="152400" y="1676400"/>
              <a:chExt cx="6477000" cy="4419600"/>
            </a:xfrm>
          </p:grpSpPr>
          <p:grpSp>
            <p:nvGrpSpPr>
              <p:cNvPr id="4" name="Group 7"/>
              <p:cNvGrpSpPr>
                <a:grpSpLocks/>
              </p:cNvGrpSpPr>
              <p:nvPr/>
            </p:nvGrpSpPr>
            <p:grpSpPr bwMode="auto">
              <a:xfrm>
                <a:off x="152400" y="1676400"/>
                <a:ext cx="6400800" cy="4419600"/>
                <a:chOff x="1370767" y="1511290"/>
                <a:chExt cx="5841196" cy="4365938"/>
              </a:xfrm>
            </p:grpSpPr>
            <p:pic>
              <p:nvPicPr>
                <p:cNvPr id="16" name="Picture 3" descr="diagram"/>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70767" y="1511290"/>
                  <a:ext cx="5841196" cy="43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3531259" y="1805128"/>
                  <a:ext cx="1525052" cy="457896"/>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endParaRPr>
                </a:p>
              </p:txBody>
            </p:sp>
          </p:grpSp>
          <p:sp>
            <p:nvSpPr>
              <p:cNvPr id="14" name="Rectangle 13"/>
              <p:cNvSpPr/>
              <p:nvPr/>
            </p:nvSpPr>
            <p:spPr>
              <a:xfrm>
                <a:off x="152400" y="5867956"/>
                <a:ext cx="1086253" cy="228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5" name="Rectangle 14"/>
              <p:cNvSpPr/>
              <p:nvPr/>
            </p:nvSpPr>
            <p:spPr>
              <a:xfrm>
                <a:off x="4877217" y="5867956"/>
                <a:ext cx="1752183" cy="228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12" name="Rectangle 11"/>
            <p:cNvSpPr>
              <a:spLocks noChangeArrowheads="1"/>
            </p:cNvSpPr>
            <p:nvPr/>
          </p:nvSpPr>
          <p:spPr bwMode="auto">
            <a:xfrm>
              <a:off x="1752600" y="1447800"/>
              <a:ext cx="4724400" cy="5302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eaLnBrk="0" fontAlgn="base" hangingPunct="0">
                <a:spcBef>
                  <a:spcPct val="0"/>
                </a:spcBef>
                <a:spcAft>
                  <a:spcPct val="0"/>
                </a:spcAft>
              </a:pPr>
              <a:endParaRPr lang="en-US" altLang="en-US" sz="2400" smtClean="0">
                <a:solidFill>
                  <a:srgbClr val="000000"/>
                </a:solidFill>
                <a:latin typeface="Arial" pitchFamily="34" charset="0"/>
                <a:ea typeface="ヒラギノ角ゴ Pro W3"/>
                <a:cs typeface="ヒラギノ角ゴ Pro W3"/>
              </a:endParaRPr>
            </a:p>
          </p:txBody>
        </p:sp>
      </p:grpSp>
      <p:sp>
        <p:nvSpPr>
          <p:cNvPr id="91137" name="Rectangle 2"/>
          <p:cNvSpPr>
            <a:spLocks noGrp="1" noChangeArrowheads="1"/>
          </p:cNvSpPr>
          <p:nvPr>
            <p:ph type="title" idx="4294967295"/>
          </p:nvPr>
        </p:nvSpPr>
        <p:spPr>
          <a:xfrm>
            <a:off x="228600" y="254000"/>
            <a:ext cx="8610600" cy="762000"/>
          </a:xfrm>
        </p:spPr>
        <p:txBody>
          <a:bodyPr>
            <a:noAutofit/>
          </a:bodyPr>
          <a:lstStyle/>
          <a:p>
            <a:pPr eaLnBrk="1" hangingPunct="1"/>
            <a:r>
              <a:rPr lang="en-US" sz="2800" dirty="0" smtClean="0">
                <a:solidFill>
                  <a:srgbClr val="ED1C24"/>
                </a:solidFill>
              </a:rPr>
              <a:t>Vehicle Technology &amp; Complexity </a:t>
            </a:r>
            <a:br>
              <a:rPr lang="en-US" sz="2800" dirty="0" smtClean="0">
                <a:solidFill>
                  <a:srgbClr val="ED1C24"/>
                </a:solidFill>
              </a:rPr>
            </a:br>
            <a:r>
              <a:rPr lang="en-US" sz="2800" dirty="0" smtClean="0">
                <a:solidFill>
                  <a:srgbClr val="ED1C24"/>
                </a:solidFill>
              </a:rPr>
              <a:t>Provides Opportunity </a:t>
            </a:r>
          </a:p>
        </p:txBody>
      </p:sp>
      <p:sp>
        <p:nvSpPr>
          <p:cNvPr id="39939" name="Rectangle 3"/>
          <p:cNvSpPr>
            <a:spLocks noGrp="1" noChangeArrowheads="1"/>
          </p:cNvSpPr>
          <p:nvPr>
            <p:ph type="body" sz="half" idx="4294967295"/>
          </p:nvPr>
        </p:nvSpPr>
        <p:spPr>
          <a:xfrm>
            <a:off x="0" y="1447800"/>
            <a:ext cx="3965816" cy="5562600"/>
          </a:xfrm>
        </p:spPr>
        <p:txBody>
          <a:bodyPr/>
          <a:lstStyle/>
          <a:p>
            <a:pPr marL="231775" indent="-231775" eaLnBrk="1" hangingPunct="1">
              <a:spcAft>
                <a:spcPct val="10000"/>
              </a:spcAft>
              <a:defRPr/>
            </a:pPr>
            <a:r>
              <a:rPr lang="en-US" sz="2000" dirty="0" smtClean="0"/>
              <a:t>Increasing vehicle complexity</a:t>
            </a:r>
          </a:p>
          <a:p>
            <a:pPr marL="228600" eaLnBrk="1" hangingPunct="1">
              <a:spcAft>
                <a:spcPct val="10000"/>
              </a:spcAft>
              <a:defRPr/>
            </a:pPr>
            <a:r>
              <a:rPr lang="en-US" sz="2000" dirty="0" smtClean="0"/>
              <a:t>Testing and re-programming requirements expanding</a:t>
            </a:r>
          </a:p>
          <a:p>
            <a:pPr marL="231775" indent="-231775" eaLnBrk="1" hangingPunct="1">
              <a:spcAft>
                <a:spcPct val="10000"/>
              </a:spcAft>
              <a:defRPr/>
            </a:pPr>
            <a:r>
              <a:rPr lang="en-US" sz="2000" dirty="0" smtClean="0"/>
              <a:t>Repair information growing</a:t>
            </a:r>
          </a:p>
          <a:p>
            <a:pPr marL="231775" indent="-231775" eaLnBrk="1" hangingPunct="1">
              <a:spcAft>
                <a:spcPct val="10000"/>
              </a:spcAft>
              <a:defRPr/>
            </a:pPr>
            <a:r>
              <a:rPr lang="en-US" sz="2000" dirty="0" smtClean="0"/>
              <a:t>Over half of vehicle repairs now require diagnostic tools</a:t>
            </a:r>
          </a:p>
          <a:p>
            <a:pPr marL="231775" indent="-231775" eaLnBrk="1" hangingPunct="1">
              <a:spcAft>
                <a:spcPct val="10000"/>
              </a:spcAft>
              <a:defRPr/>
            </a:pPr>
            <a:r>
              <a:rPr lang="en-US" sz="2000" dirty="0" smtClean="0"/>
              <a:t>Productive shop management rising in importance</a:t>
            </a:r>
          </a:p>
          <a:p>
            <a:pPr marL="231775" indent="-231775" eaLnBrk="1" hangingPunct="1">
              <a:spcAft>
                <a:spcPct val="10000"/>
              </a:spcAft>
              <a:defRPr/>
            </a:pPr>
            <a:r>
              <a:rPr lang="en-US" sz="2000" dirty="0" smtClean="0"/>
              <a:t>Emerging vehicle technologies create new solution needs</a:t>
            </a:r>
          </a:p>
        </p:txBody>
      </p:sp>
      <p:pic>
        <p:nvPicPr>
          <p:cNvPr id="13"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839115" y="4254500"/>
            <a:ext cx="2452771" cy="173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3614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4765040" y="2133600"/>
            <a:ext cx="3794060" cy="1077218"/>
          </a:xfrm>
          <a:prstGeom prst="rect">
            <a:avLst/>
          </a:prstGeom>
          <a:noFill/>
        </p:spPr>
        <p:txBody>
          <a:bodyPr wrap="square" rtlCol="0">
            <a:spAutoFit/>
          </a:bodyPr>
          <a:lstStyle/>
          <a:p>
            <a:pPr algn="ctr"/>
            <a:r>
              <a:rPr lang="en-US" sz="3200" b="1" dirty="0" smtClean="0">
                <a:latin typeface="Arial" pitchFamily="34" charset="0"/>
                <a:cs typeface="Arial" pitchFamily="34" charset="0"/>
              </a:rPr>
              <a:t>Runways for Growth </a:t>
            </a:r>
          </a:p>
        </p:txBody>
      </p:sp>
      <p:sp>
        <p:nvSpPr>
          <p:cNvPr id="5" name="TextBox 4"/>
          <p:cNvSpPr txBox="1"/>
          <p:nvPr/>
        </p:nvSpPr>
        <p:spPr>
          <a:xfrm>
            <a:off x="4704080" y="304800"/>
            <a:ext cx="3794060" cy="584775"/>
          </a:xfrm>
          <a:prstGeom prst="rect">
            <a:avLst/>
          </a:prstGeom>
          <a:noFill/>
        </p:spPr>
        <p:txBody>
          <a:bodyPr wrap="square" rtlCol="0">
            <a:spAutoFit/>
          </a:bodyPr>
          <a:lstStyle/>
          <a:p>
            <a:r>
              <a:rPr lang="en-US" sz="3200" b="1" i="1" dirty="0" smtClean="0">
                <a:latin typeface="Arial" pitchFamily="34" charset="0"/>
                <a:cs typeface="Arial" pitchFamily="34" charset="0"/>
              </a:rPr>
              <a:t>The Way Forward:</a:t>
            </a:r>
            <a:endParaRPr lang="en-US" sz="3200" b="1" i="1" dirty="0">
              <a:latin typeface="Arial" pitchFamily="34" charset="0"/>
              <a:cs typeface="Arial" pitchFamily="34" charset="0"/>
            </a:endParaRPr>
          </a:p>
        </p:txBody>
      </p:sp>
      <p:sp>
        <p:nvSpPr>
          <p:cNvPr id="6" name="TextBox 5"/>
          <p:cNvSpPr txBox="1"/>
          <p:nvPr/>
        </p:nvSpPr>
        <p:spPr>
          <a:xfrm>
            <a:off x="4739640" y="920055"/>
            <a:ext cx="3794060" cy="1077218"/>
          </a:xfrm>
          <a:prstGeom prst="rect">
            <a:avLst/>
          </a:prstGeom>
          <a:noFill/>
        </p:spPr>
        <p:txBody>
          <a:bodyPr wrap="square" rtlCol="0">
            <a:spAutoFit/>
          </a:bodyPr>
          <a:lstStyle/>
          <a:p>
            <a:pPr algn="ctr"/>
            <a:r>
              <a:rPr lang="en-US" sz="3200" b="1" dirty="0" smtClean="0">
                <a:latin typeface="Arial" pitchFamily="34" charset="0"/>
                <a:cs typeface="Arial" pitchFamily="34" charset="0"/>
              </a:rPr>
              <a:t>Runways for Improvement</a:t>
            </a:r>
            <a:endParaRPr lang="en-US" sz="3200" b="1" dirty="0">
              <a:latin typeface="Arial" pitchFamily="34" charset="0"/>
              <a:cs typeface="Arial" pitchFamily="34" charset="0"/>
            </a:endParaRPr>
          </a:p>
        </p:txBody>
      </p:sp>
    </p:spTree>
    <p:extLst>
      <p:ext uri="{BB962C8B-B14F-4D97-AF65-F5344CB8AC3E}">
        <p14:creationId xmlns:p14="http://schemas.microsoft.com/office/powerpoint/2010/main" val="9862900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p:txBody>
          <a:bodyPr>
            <a:normAutofit/>
          </a:bodyPr>
          <a:lstStyle/>
          <a:p>
            <a:r>
              <a:rPr lang="en-US" sz="3200" dirty="0" smtClean="0"/>
              <a:t>Runways for Improvement: </a:t>
            </a:r>
            <a:br>
              <a:rPr lang="en-US" sz="3200" dirty="0" smtClean="0"/>
            </a:br>
            <a:r>
              <a:rPr lang="en-US" sz="3200" dirty="0" smtClean="0"/>
              <a:t>Snap-on Value Creation</a:t>
            </a:r>
          </a:p>
        </p:txBody>
      </p:sp>
      <p:grpSp>
        <p:nvGrpSpPr>
          <p:cNvPr id="2" name="Group 17"/>
          <p:cNvGrpSpPr/>
          <p:nvPr/>
        </p:nvGrpSpPr>
        <p:grpSpPr>
          <a:xfrm>
            <a:off x="1357313" y="1814513"/>
            <a:ext cx="6186487" cy="4724400"/>
            <a:chOff x="1447801" y="1295400"/>
            <a:chExt cx="6186487" cy="4724400"/>
          </a:xfrm>
        </p:grpSpPr>
        <p:pic>
          <p:nvPicPr>
            <p:cNvPr id="47106" name="Picture 9" descr="untitled"/>
            <p:cNvPicPr>
              <a:picLocks noChangeAspect="1" noChangeArrowheads="1"/>
            </p:cNvPicPr>
            <p:nvPr/>
          </p:nvPicPr>
          <p:blipFill>
            <a:blip r:embed="rId2" cstate="print"/>
            <a:srcRect/>
            <a:stretch>
              <a:fillRect/>
            </a:stretch>
          </p:blipFill>
          <p:spPr bwMode="auto">
            <a:xfrm>
              <a:off x="1513423" y="5334000"/>
              <a:ext cx="6084032" cy="685800"/>
            </a:xfrm>
            <a:prstGeom prst="rect">
              <a:avLst/>
            </a:prstGeom>
            <a:noFill/>
            <a:ln w="9525">
              <a:noFill/>
              <a:miter lim="800000"/>
              <a:headEnd/>
              <a:tailEnd/>
            </a:ln>
          </p:spPr>
        </p:pic>
        <p:pic>
          <p:nvPicPr>
            <p:cNvPr id="47107" name="Picture 36" descr="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flipH="1">
              <a:off x="5246923" y="3020113"/>
              <a:ext cx="4073979" cy="700750"/>
            </a:xfrm>
            <a:prstGeom prst="rect">
              <a:avLst/>
            </a:prstGeom>
            <a:noFill/>
            <a:ln w="9525">
              <a:solidFill>
                <a:srgbClr val="CC0000"/>
              </a:solidFill>
              <a:miter lim="800000"/>
              <a:headEnd/>
              <a:tailEnd/>
            </a:ln>
          </p:spPr>
        </p:pic>
        <p:pic>
          <p:nvPicPr>
            <p:cNvPr id="47109" name="Picture 11" descr="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6200000" flipH="1">
              <a:off x="-100036" y="2881340"/>
              <a:ext cx="4086441" cy="990767"/>
            </a:xfrm>
            <a:prstGeom prst="rect">
              <a:avLst/>
            </a:prstGeom>
            <a:noFill/>
            <a:ln w="9525">
              <a:solidFill>
                <a:srgbClr val="CC0000"/>
              </a:solidFill>
              <a:miter lim="800000"/>
              <a:headEnd/>
              <a:tailEnd/>
            </a:ln>
          </p:spPr>
        </p:pic>
        <p:pic>
          <p:nvPicPr>
            <p:cNvPr id="47110" name="Picture 22" descr="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99154" y="4581524"/>
              <a:ext cx="5944028" cy="838200"/>
            </a:xfrm>
            <a:prstGeom prst="rect">
              <a:avLst/>
            </a:prstGeom>
            <a:noFill/>
            <a:ln w="9525">
              <a:solidFill>
                <a:srgbClr val="CC0000"/>
              </a:solidFill>
              <a:miter lim="800000"/>
              <a:headEnd/>
              <a:tailEnd/>
            </a:ln>
          </p:spPr>
        </p:pic>
        <p:sp>
          <p:nvSpPr>
            <p:cNvPr id="47113" name="Text Box 43"/>
            <p:cNvSpPr txBox="1">
              <a:spLocks noChangeArrowheads="1"/>
            </p:cNvSpPr>
            <p:nvPr/>
          </p:nvSpPr>
          <p:spPr bwMode="auto">
            <a:xfrm>
              <a:off x="2462863" y="1733549"/>
              <a:ext cx="2691339" cy="276999"/>
            </a:xfrm>
            <a:prstGeom prst="rect">
              <a:avLst/>
            </a:prstGeom>
            <a:noFill/>
            <a:ln w="9525">
              <a:noFill/>
              <a:miter lim="800000"/>
              <a:headEnd/>
              <a:tailEnd/>
            </a:ln>
          </p:spPr>
          <p:txBody>
            <a:bodyPr>
              <a:spAutoFit/>
            </a:bodyPr>
            <a:lstStyle/>
            <a:p>
              <a:r>
                <a:rPr lang="en-US" sz="1200" b="1" dirty="0">
                  <a:solidFill>
                    <a:schemeClr val="bg1"/>
                  </a:solidFill>
                </a:rPr>
                <a:t>Cell Design</a:t>
              </a:r>
            </a:p>
          </p:txBody>
        </p:sp>
        <p:pic>
          <p:nvPicPr>
            <p:cNvPr id="47114" name="Picture 22" descr="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99154" y="3733799"/>
              <a:ext cx="5944028" cy="838200"/>
            </a:xfrm>
            <a:prstGeom prst="rect">
              <a:avLst/>
            </a:prstGeom>
            <a:noFill/>
            <a:ln w="9525">
              <a:solidFill>
                <a:srgbClr val="CC0000"/>
              </a:solidFill>
              <a:miter lim="800000"/>
              <a:headEnd/>
              <a:tailEnd/>
            </a:ln>
          </p:spPr>
        </p:pic>
        <p:pic>
          <p:nvPicPr>
            <p:cNvPr id="47115" name="Picture 22" descr="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99154" y="2895600"/>
              <a:ext cx="5944028" cy="838200"/>
            </a:xfrm>
            <a:prstGeom prst="rect">
              <a:avLst/>
            </a:prstGeom>
            <a:noFill/>
            <a:ln w="9525">
              <a:solidFill>
                <a:srgbClr val="CC0000"/>
              </a:solidFill>
              <a:miter lim="800000"/>
              <a:headEnd/>
              <a:tailEnd/>
            </a:ln>
          </p:spPr>
        </p:pic>
        <p:pic>
          <p:nvPicPr>
            <p:cNvPr id="47116" name="Picture 22" descr="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99154" y="2057400"/>
              <a:ext cx="5944028" cy="838200"/>
            </a:xfrm>
            <a:prstGeom prst="rect">
              <a:avLst/>
            </a:prstGeom>
            <a:noFill/>
            <a:ln w="9525">
              <a:solidFill>
                <a:srgbClr val="CC0000"/>
              </a:solidFill>
              <a:miter lim="800000"/>
              <a:headEnd/>
              <a:tailEnd/>
            </a:ln>
          </p:spPr>
        </p:pic>
        <p:pic>
          <p:nvPicPr>
            <p:cNvPr id="47117" name="Picture 22" descr="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99154" y="1295400"/>
              <a:ext cx="5944028" cy="838200"/>
            </a:xfrm>
            <a:prstGeom prst="rect">
              <a:avLst/>
            </a:prstGeom>
            <a:noFill/>
            <a:ln w="9525">
              <a:solidFill>
                <a:srgbClr val="CC0000"/>
              </a:solidFill>
              <a:miter lim="800000"/>
              <a:headEnd/>
              <a:tailEnd/>
            </a:ln>
          </p:spPr>
        </p:pic>
        <p:sp>
          <p:nvSpPr>
            <p:cNvPr id="47118" name="Text Box 41"/>
            <p:cNvSpPr txBox="1">
              <a:spLocks noChangeArrowheads="1"/>
            </p:cNvSpPr>
            <p:nvPr/>
          </p:nvSpPr>
          <p:spPr bwMode="auto">
            <a:xfrm>
              <a:off x="1703936" y="1600200"/>
              <a:ext cx="5867822" cy="461665"/>
            </a:xfrm>
            <a:prstGeom prst="rect">
              <a:avLst/>
            </a:prstGeom>
            <a:noFill/>
            <a:ln w="9525">
              <a:noFill/>
              <a:miter lim="800000"/>
              <a:headEnd/>
              <a:tailEnd/>
            </a:ln>
          </p:spPr>
          <p:txBody>
            <a:bodyPr>
              <a:spAutoFit/>
            </a:bodyPr>
            <a:lstStyle/>
            <a:p>
              <a:r>
                <a:rPr lang="en-US" b="1" dirty="0" smtClean="0">
                  <a:solidFill>
                    <a:schemeClr val="bg1"/>
                  </a:solidFill>
                </a:rPr>
                <a:t>Safety</a:t>
              </a:r>
              <a:endParaRPr lang="en-US" b="1" dirty="0">
                <a:solidFill>
                  <a:schemeClr val="bg1"/>
                </a:solidFill>
              </a:endParaRPr>
            </a:p>
          </p:txBody>
        </p:sp>
        <p:sp>
          <p:nvSpPr>
            <p:cNvPr id="47119" name="Text Box 41"/>
            <p:cNvSpPr txBox="1">
              <a:spLocks noChangeArrowheads="1"/>
            </p:cNvSpPr>
            <p:nvPr/>
          </p:nvSpPr>
          <p:spPr bwMode="auto">
            <a:xfrm>
              <a:off x="1675359" y="2362200"/>
              <a:ext cx="5867822" cy="461665"/>
            </a:xfrm>
            <a:prstGeom prst="rect">
              <a:avLst/>
            </a:prstGeom>
            <a:noFill/>
            <a:ln w="9525">
              <a:noFill/>
              <a:miter lim="800000"/>
              <a:headEnd/>
              <a:tailEnd/>
            </a:ln>
          </p:spPr>
          <p:txBody>
            <a:bodyPr>
              <a:spAutoFit/>
            </a:bodyPr>
            <a:lstStyle/>
            <a:p>
              <a:r>
                <a:rPr lang="en-US" b="1" dirty="0" smtClean="0">
                  <a:solidFill>
                    <a:schemeClr val="bg1"/>
                  </a:solidFill>
                </a:rPr>
                <a:t>Quality</a:t>
              </a:r>
              <a:endParaRPr lang="en-US" b="1" dirty="0">
                <a:solidFill>
                  <a:schemeClr val="bg1"/>
                </a:solidFill>
              </a:endParaRPr>
            </a:p>
          </p:txBody>
        </p:sp>
        <p:sp>
          <p:nvSpPr>
            <p:cNvPr id="47120" name="Text Box 41"/>
            <p:cNvSpPr txBox="1">
              <a:spLocks noChangeArrowheads="1"/>
            </p:cNvSpPr>
            <p:nvPr/>
          </p:nvSpPr>
          <p:spPr bwMode="auto">
            <a:xfrm>
              <a:off x="1675359" y="3257548"/>
              <a:ext cx="5867822" cy="461665"/>
            </a:xfrm>
            <a:prstGeom prst="rect">
              <a:avLst/>
            </a:prstGeom>
            <a:noFill/>
            <a:ln w="9525">
              <a:noFill/>
              <a:miter lim="800000"/>
              <a:headEnd/>
              <a:tailEnd/>
            </a:ln>
          </p:spPr>
          <p:txBody>
            <a:bodyPr>
              <a:spAutoFit/>
            </a:bodyPr>
            <a:lstStyle/>
            <a:p>
              <a:r>
                <a:rPr lang="en-US" b="1" dirty="0">
                  <a:solidFill>
                    <a:schemeClr val="bg1"/>
                  </a:solidFill>
                </a:rPr>
                <a:t>Customer </a:t>
              </a:r>
              <a:r>
                <a:rPr lang="en-US" b="1" dirty="0" smtClean="0">
                  <a:solidFill>
                    <a:schemeClr val="bg1"/>
                  </a:solidFill>
                </a:rPr>
                <a:t>Connection</a:t>
              </a:r>
              <a:endParaRPr lang="en-US" b="1" dirty="0">
                <a:solidFill>
                  <a:schemeClr val="bg1"/>
                </a:solidFill>
              </a:endParaRPr>
            </a:p>
          </p:txBody>
        </p:sp>
        <p:sp>
          <p:nvSpPr>
            <p:cNvPr id="47121" name="Text Box 41"/>
            <p:cNvSpPr txBox="1">
              <a:spLocks noChangeArrowheads="1"/>
            </p:cNvSpPr>
            <p:nvPr/>
          </p:nvSpPr>
          <p:spPr bwMode="auto">
            <a:xfrm>
              <a:off x="1713462" y="4114799"/>
              <a:ext cx="5867822" cy="461665"/>
            </a:xfrm>
            <a:prstGeom prst="rect">
              <a:avLst/>
            </a:prstGeom>
            <a:noFill/>
            <a:ln w="9525">
              <a:noFill/>
              <a:miter lim="800000"/>
              <a:headEnd/>
              <a:tailEnd/>
            </a:ln>
          </p:spPr>
          <p:txBody>
            <a:bodyPr>
              <a:spAutoFit/>
            </a:bodyPr>
            <a:lstStyle/>
            <a:p>
              <a:r>
                <a:rPr lang="en-US" b="1" dirty="0" smtClean="0">
                  <a:solidFill>
                    <a:schemeClr val="bg1"/>
                  </a:solidFill>
                </a:rPr>
                <a:t>Innovation</a:t>
              </a:r>
              <a:endParaRPr lang="en-US" b="1" dirty="0">
                <a:solidFill>
                  <a:schemeClr val="bg1"/>
                </a:solidFill>
              </a:endParaRPr>
            </a:p>
          </p:txBody>
        </p:sp>
        <p:sp>
          <p:nvSpPr>
            <p:cNvPr id="47122" name="Text Box 41"/>
            <p:cNvSpPr txBox="1">
              <a:spLocks noChangeArrowheads="1"/>
            </p:cNvSpPr>
            <p:nvPr/>
          </p:nvSpPr>
          <p:spPr bwMode="auto">
            <a:xfrm>
              <a:off x="1732513" y="4876799"/>
              <a:ext cx="5867822" cy="461665"/>
            </a:xfrm>
            <a:prstGeom prst="rect">
              <a:avLst/>
            </a:prstGeom>
            <a:noFill/>
            <a:ln w="9525">
              <a:noFill/>
              <a:miter lim="800000"/>
              <a:headEnd/>
              <a:tailEnd/>
            </a:ln>
          </p:spPr>
          <p:txBody>
            <a:bodyPr>
              <a:spAutoFit/>
            </a:bodyPr>
            <a:lstStyle/>
            <a:p>
              <a:r>
                <a:rPr lang="en-US" b="1" dirty="0">
                  <a:solidFill>
                    <a:schemeClr val="bg1"/>
                  </a:solidFill>
                </a:rPr>
                <a:t>Rapid Continuous Improvement </a:t>
              </a:r>
            </a:p>
          </p:txBody>
        </p:sp>
        <p:pic>
          <p:nvPicPr>
            <p:cNvPr id="457729" name="Picture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67400" y="1638299"/>
              <a:ext cx="1600200" cy="369768"/>
            </a:xfrm>
            <a:prstGeom prst="rect">
              <a:avLst/>
            </a:prstGeom>
            <a:noFill/>
            <a:ln w="9525">
              <a:noFill/>
              <a:miter lim="800000"/>
              <a:headEnd/>
              <a:tailEnd/>
            </a:ln>
            <a:effectLst/>
          </p:spPr>
        </p:pic>
      </p:grpSp>
    </p:spTree>
    <p:extLst>
      <p:ext uri="{BB962C8B-B14F-4D97-AF65-F5344CB8AC3E}">
        <p14:creationId xmlns:p14="http://schemas.microsoft.com/office/powerpoint/2010/main" val="28583870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9"/>
          <p:cNvSpPr txBox="1">
            <a:spLocks noChangeArrowheads="1"/>
          </p:cNvSpPr>
          <p:nvPr/>
        </p:nvSpPr>
        <p:spPr bwMode="auto">
          <a:xfrm>
            <a:off x="6400800" y="2590800"/>
            <a:ext cx="2514600" cy="2246769"/>
          </a:xfrm>
          <a:prstGeom prst="rect">
            <a:avLst/>
          </a:prstGeom>
          <a:gradFill rotWithShape="1">
            <a:gsLst>
              <a:gs pos="0">
                <a:srgbClr val="8F0000"/>
              </a:gs>
              <a:gs pos="50000">
                <a:srgbClr val="FF0000"/>
              </a:gs>
              <a:gs pos="100000">
                <a:srgbClr val="8F0000"/>
              </a:gs>
            </a:gsLst>
            <a:lin ang="18900000" scaled="1"/>
          </a:gradFill>
          <a:ln w="9525">
            <a:noFill/>
            <a:miter lim="800000"/>
            <a:headEnd/>
            <a:tailEnd/>
          </a:ln>
        </p:spPr>
        <p:txBody>
          <a:bodyPr wrap="square">
            <a:spAutoFit/>
          </a:bodyPr>
          <a:lstStyle/>
          <a:p>
            <a:pPr algn="ctr" eaLnBrk="0" hangingPunct="0"/>
            <a:r>
              <a:rPr lang="en-US" sz="2800" b="1" u="sng" dirty="0" smtClean="0">
                <a:solidFill>
                  <a:schemeClr val="bg1"/>
                </a:solidFill>
              </a:rPr>
              <a:t>2014</a:t>
            </a:r>
            <a:r>
              <a:rPr lang="en-US" sz="2800" b="1" dirty="0" smtClean="0">
                <a:solidFill>
                  <a:schemeClr val="bg1"/>
                </a:solidFill>
              </a:rPr>
              <a:t> </a:t>
            </a:r>
          </a:p>
          <a:p>
            <a:pPr algn="ctr" eaLnBrk="0" hangingPunct="0"/>
            <a:r>
              <a:rPr lang="en-US" sz="2800" b="1" dirty="0" smtClean="0">
                <a:solidFill>
                  <a:schemeClr val="bg1"/>
                </a:solidFill>
              </a:rPr>
              <a:t>74 Locations with</a:t>
            </a:r>
          </a:p>
          <a:p>
            <a:pPr algn="ctr" eaLnBrk="0" hangingPunct="0"/>
            <a:r>
              <a:rPr lang="en-US" sz="2800" b="1" dirty="0" smtClean="0">
                <a:solidFill>
                  <a:schemeClr val="bg1"/>
                </a:solidFill>
              </a:rPr>
              <a:t>No Lost Time</a:t>
            </a:r>
          </a:p>
          <a:p>
            <a:pPr algn="ctr" eaLnBrk="0" hangingPunct="0"/>
            <a:r>
              <a:rPr lang="en-US" sz="2800" b="1" dirty="0" smtClean="0">
                <a:solidFill>
                  <a:schemeClr val="bg1"/>
                </a:solidFill>
              </a:rPr>
              <a:t>Incidents</a:t>
            </a:r>
            <a:endParaRPr lang="en-US" sz="2800" b="1" dirty="0">
              <a:solidFill>
                <a:schemeClr val="bg1"/>
              </a:solidFill>
            </a:endParaRPr>
          </a:p>
        </p:txBody>
      </p:sp>
      <p:graphicFrame>
        <p:nvGraphicFramePr>
          <p:cNvPr id="13" name="Chart 12"/>
          <p:cNvGraphicFramePr>
            <a:graphicFrameLocks noChangeAspect="1"/>
          </p:cNvGraphicFramePr>
          <p:nvPr>
            <p:extLst/>
          </p:nvPr>
        </p:nvGraphicFramePr>
        <p:xfrm>
          <a:off x="304800" y="3124200"/>
          <a:ext cx="5767392" cy="31242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Box 5"/>
          <p:cNvSpPr txBox="1">
            <a:spLocks noChangeArrowheads="1"/>
          </p:cNvSpPr>
          <p:nvPr/>
        </p:nvSpPr>
        <p:spPr bwMode="auto">
          <a:xfrm>
            <a:off x="762000" y="2514600"/>
            <a:ext cx="472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eaLnBrk="1" hangingPunct="1">
              <a:spcBef>
                <a:spcPct val="50000"/>
              </a:spcBef>
            </a:pPr>
            <a:r>
              <a:rPr lang="en-US" b="1" u="sng" dirty="0" smtClean="0">
                <a:cs typeface="Times New Roman" pitchFamily="18" charset="0"/>
              </a:rPr>
              <a:t>Safety Incident Rate</a:t>
            </a:r>
            <a:endParaRPr lang="en-US" b="1" u="sng" dirty="0">
              <a:cs typeface="Times New Roman" pitchFamily="18" charset="0"/>
            </a:endParaRPr>
          </a:p>
        </p:txBody>
      </p:sp>
      <p:sp>
        <p:nvSpPr>
          <p:cNvPr id="8" name="TextBox 7"/>
          <p:cNvSpPr txBox="1"/>
          <p:nvPr/>
        </p:nvSpPr>
        <p:spPr>
          <a:xfrm>
            <a:off x="2345136" y="3641680"/>
            <a:ext cx="2023311" cy="400110"/>
          </a:xfrm>
          <a:prstGeom prst="rect">
            <a:avLst/>
          </a:prstGeom>
          <a:noFill/>
        </p:spPr>
        <p:txBody>
          <a:bodyPr wrap="none" rtlCol="0">
            <a:spAutoFit/>
          </a:bodyPr>
          <a:lstStyle/>
          <a:p>
            <a:r>
              <a:rPr lang="en-US" sz="2000" b="1" i="1" dirty="0" smtClean="0">
                <a:cs typeface="Times New Roman" pitchFamily="18" charset="0"/>
              </a:rPr>
              <a:t>92% Reduction</a:t>
            </a:r>
            <a:endParaRPr lang="en-US" sz="2000" i="1" dirty="0"/>
          </a:p>
        </p:txBody>
      </p:sp>
      <p:sp>
        <p:nvSpPr>
          <p:cNvPr id="12" name="Title 11"/>
          <p:cNvSpPr>
            <a:spLocks noGrp="1"/>
          </p:cNvSpPr>
          <p:nvPr>
            <p:ph type="title"/>
          </p:nvPr>
        </p:nvSpPr>
        <p:spPr/>
        <p:txBody>
          <a:bodyPr>
            <a:normAutofit/>
          </a:bodyPr>
          <a:lstStyle/>
          <a:p>
            <a:r>
              <a:rPr lang="en-US" sz="3200" dirty="0" smtClean="0"/>
              <a:t>Snap-on Value Creation: Safety</a:t>
            </a:r>
            <a:endParaRPr lang="en-US" sz="3200" dirty="0"/>
          </a:p>
        </p:txBody>
      </p:sp>
      <p:sp>
        <p:nvSpPr>
          <p:cNvPr id="11" name="Text Placeholder 10"/>
          <p:cNvSpPr>
            <a:spLocks noGrp="1"/>
          </p:cNvSpPr>
          <p:nvPr>
            <p:ph idx="1"/>
          </p:nvPr>
        </p:nvSpPr>
        <p:spPr>
          <a:xfrm>
            <a:off x="457200" y="1600200"/>
            <a:ext cx="7886700" cy="4351338"/>
          </a:xfrm>
        </p:spPr>
        <p:txBody>
          <a:bodyPr/>
          <a:lstStyle/>
          <a:p>
            <a:r>
              <a:rPr lang="en-US" dirty="0" smtClean="0"/>
              <a:t>Associates are 92% less likely to experience a safety </a:t>
            </a:r>
            <a:br>
              <a:rPr lang="en-US" dirty="0" smtClean="0"/>
            </a:br>
            <a:r>
              <a:rPr lang="en-US" dirty="0" smtClean="0"/>
              <a:t>incident today than in 2004</a:t>
            </a:r>
            <a:endParaRPr lang="en-US" dirty="0"/>
          </a:p>
        </p:txBody>
      </p:sp>
      <p:cxnSp>
        <p:nvCxnSpPr>
          <p:cNvPr id="7" name="Straight Arrow Connector 6"/>
          <p:cNvCxnSpPr/>
          <p:nvPr/>
        </p:nvCxnSpPr>
        <p:spPr bwMode="auto">
          <a:xfrm>
            <a:off x="2514600" y="4114800"/>
            <a:ext cx="1447800" cy="762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1977649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69503" y="4268550"/>
            <a:ext cx="1513928" cy="1158649"/>
          </a:xfrm>
          <a:prstGeom prst="rect">
            <a:avLst/>
          </a:prstGeom>
          <a:ln>
            <a:solidFill>
              <a:schemeClr val="tx1"/>
            </a:solidFill>
          </a:ln>
        </p:spPr>
      </p:pic>
      <p:sp>
        <p:nvSpPr>
          <p:cNvPr id="30" name="Text Box 14"/>
          <p:cNvSpPr txBox="1">
            <a:spLocks noChangeArrowheads="1"/>
          </p:cNvSpPr>
          <p:nvPr/>
        </p:nvSpPr>
        <p:spPr bwMode="auto">
          <a:xfrm>
            <a:off x="0" y="6149394"/>
            <a:ext cx="9144001" cy="276999"/>
          </a:xfrm>
          <a:prstGeom prst="rect">
            <a:avLst/>
          </a:prstGeom>
          <a:noFill/>
          <a:ln w="9525">
            <a:noFill/>
            <a:miter lim="800000"/>
            <a:headEnd/>
            <a:tailEnd/>
          </a:ln>
        </p:spPr>
        <p:txBody>
          <a:bodyPr wrap="square">
            <a:spAutoFit/>
          </a:bodyPr>
          <a:lstStyle/>
          <a:p>
            <a:pPr>
              <a:spcBef>
                <a:spcPct val="50000"/>
              </a:spcBef>
            </a:pPr>
            <a:r>
              <a:rPr lang="en-US" sz="1200" b="1" dirty="0" smtClean="0">
                <a:cs typeface="Times New Roman" pitchFamily="18" charset="0"/>
              </a:rPr>
              <a:t>Frost &amp; Sullivan – </a:t>
            </a:r>
            <a:r>
              <a:rPr lang="en-US" sz="1200" b="1" i="1" dirty="0" smtClean="0">
                <a:cs typeface="Times New Roman" pitchFamily="18" charset="0"/>
              </a:rPr>
              <a:t>2015 United States (U.S.) Automotive Technicians’ Choice:  Opportunities in the Automotive Tools Market </a:t>
            </a:r>
            <a:endParaRPr lang="en-US" sz="1200" b="1" i="1" dirty="0">
              <a:cs typeface="Times New Roman" pitchFamily="18" charset="0"/>
            </a:endParaRPr>
          </a:p>
        </p:txBody>
      </p:sp>
      <p:sp>
        <p:nvSpPr>
          <p:cNvPr id="35" name="Content Placeholder 2"/>
          <p:cNvSpPr txBox="1">
            <a:spLocks/>
          </p:cNvSpPr>
          <p:nvPr/>
        </p:nvSpPr>
        <p:spPr>
          <a:xfrm>
            <a:off x="-115917" y="1469649"/>
            <a:ext cx="9293784" cy="903908"/>
          </a:xfrm>
          <a:prstGeom prst="rect">
            <a:avLst/>
          </a:prstGeom>
        </p:spPr>
        <p:txBody>
          <a:bodyPr/>
          <a:lstStyle/>
          <a:p>
            <a:pPr marL="292100" marR="0" lvl="0" indent="-4763" algn="l" defTabSz="914400" rtl="0" eaLnBrk="0" fontAlgn="base" latinLnBrk="0" hangingPunct="0">
              <a:lnSpc>
                <a:spcPct val="100000"/>
              </a:lnSpc>
              <a:spcBef>
                <a:spcPct val="20000"/>
              </a:spcBef>
              <a:spcAft>
                <a:spcPct val="0"/>
              </a:spcAft>
              <a:buClr>
                <a:srgbClr val="D40000"/>
              </a:buClr>
              <a:buSzPct val="125000"/>
              <a:tabLst/>
              <a:defRPr/>
            </a:pPr>
            <a:r>
              <a:rPr kumimoji="0" lang="en-US" sz="2000" b="1" u="none" strike="noStrike" kern="0" cap="none" spc="0" normalizeH="0" baseline="0" noProof="0" dirty="0" smtClean="0">
                <a:ln>
                  <a:noFill/>
                </a:ln>
                <a:solidFill>
                  <a:schemeClr val="tx1"/>
                </a:solidFill>
                <a:effectLst/>
                <a:uLnTx/>
                <a:uFillTx/>
                <a:latin typeface="+mn-lt"/>
                <a:ea typeface="+mn-ea"/>
                <a:cs typeface="ヒラギノ角ゴ Pro W3"/>
              </a:rPr>
              <a:t>Snap-on rated most preferred brand by U.S. auto technicians in multiple product categories of the latest Frost &amp; Sullivan survey, including:</a:t>
            </a:r>
          </a:p>
          <a:p>
            <a:pPr marL="292100" marR="0" lvl="0" indent="-228600" algn="l" defTabSz="914400" rtl="0" eaLnBrk="0" fontAlgn="base" latinLnBrk="0" hangingPunct="0">
              <a:lnSpc>
                <a:spcPct val="100000"/>
              </a:lnSpc>
              <a:spcBef>
                <a:spcPct val="20000"/>
              </a:spcBef>
              <a:spcAft>
                <a:spcPct val="0"/>
              </a:spcAft>
              <a:buClr>
                <a:srgbClr val="D40000"/>
              </a:buClr>
              <a:buSzPct val="125000"/>
              <a:buFont typeface="Wingdings" pitchFamily="2" charset="2"/>
              <a:buChar char="§"/>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ヒラギノ角ゴ Pro W3"/>
            </a:endParaRPr>
          </a:p>
        </p:txBody>
      </p:sp>
      <p:pic>
        <p:nvPicPr>
          <p:cNvPr id="237570" name="C7827FE9-C134-4E2B-B951-636748236FAA" descr="A702DBFD-DFF4-4E93-AFB4-E2A979F486D0@thie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73209" y="4275505"/>
            <a:ext cx="1503103" cy="11140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200" dirty="0" smtClean="0"/>
              <a:t>Snap-on Value Creation: Quality</a:t>
            </a:r>
            <a:endParaRPr lang="en-US" sz="3200" dirty="0"/>
          </a:p>
        </p:txBody>
      </p:sp>
      <p:grpSp>
        <p:nvGrpSpPr>
          <p:cNvPr id="6" name="Group 5"/>
          <p:cNvGrpSpPr/>
          <p:nvPr/>
        </p:nvGrpSpPr>
        <p:grpSpPr>
          <a:xfrm>
            <a:off x="172701" y="2389069"/>
            <a:ext cx="1989125" cy="3352800"/>
            <a:chOff x="105916" y="2133600"/>
            <a:chExt cx="1989125" cy="3352800"/>
          </a:xfrm>
        </p:grpSpPr>
        <p:sp>
          <p:nvSpPr>
            <p:cNvPr id="46" name="TextBox 45"/>
            <p:cNvSpPr txBox="1"/>
            <p:nvPr/>
          </p:nvSpPr>
          <p:spPr>
            <a:xfrm>
              <a:off x="105916" y="2861525"/>
              <a:ext cx="904415" cy="523220"/>
            </a:xfrm>
            <a:prstGeom prst="rect">
              <a:avLst/>
            </a:prstGeom>
            <a:noFill/>
          </p:spPr>
          <p:txBody>
            <a:bodyPr wrap="none" rtlCol="0">
              <a:spAutoFit/>
            </a:bodyPr>
            <a:lstStyle/>
            <a:p>
              <a:r>
                <a:rPr lang="en-US" sz="2800" b="1" dirty="0" smtClean="0"/>
                <a:t>70%</a:t>
              </a:r>
              <a:endParaRPr lang="en-US" sz="2800" b="1" dirty="0"/>
            </a:p>
          </p:txBody>
        </p:sp>
        <p:pic>
          <p:nvPicPr>
            <p:cNvPr id="856067" name="Picture 3" descr="X:\Logos\Snap-on Red No Bckgrnd copy.g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8843" y="3042771"/>
              <a:ext cx="1034482" cy="196896"/>
            </a:xfrm>
            <a:prstGeom prst="rect">
              <a:avLst/>
            </a:prstGeom>
            <a:noFill/>
          </p:spPr>
        </p:pic>
        <p:sp>
          <p:nvSpPr>
            <p:cNvPr id="52" name="TextBox 51"/>
            <p:cNvSpPr txBox="1"/>
            <p:nvPr/>
          </p:nvSpPr>
          <p:spPr>
            <a:xfrm>
              <a:off x="120809" y="3376576"/>
              <a:ext cx="784830" cy="461665"/>
            </a:xfrm>
            <a:prstGeom prst="rect">
              <a:avLst/>
            </a:prstGeom>
            <a:noFill/>
          </p:spPr>
          <p:txBody>
            <a:bodyPr wrap="none" rtlCol="0">
              <a:spAutoFit/>
            </a:bodyPr>
            <a:lstStyle/>
            <a:p>
              <a:r>
                <a:rPr lang="en-US" b="1" dirty="0" smtClean="0"/>
                <a:t>11%</a:t>
              </a:r>
              <a:endParaRPr lang="en-US" b="1" dirty="0"/>
            </a:p>
          </p:txBody>
        </p:sp>
        <p:sp>
          <p:nvSpPr>
            <p:cNvPr id="53" name="TextBox 52"/>
            <p:cNvSpPr txBox="1"/>
            <p:nvPr/>
          </p:nvSpPr>
          <p:spPr>
            <a:xfrm>
              <a:off x="817127" y="3441716"/>
              <a:ext cx="1277914" cy="338554"/>
            </a:xfrm>
            <a:prstGeom prst="rect">
              <a:avLst/>
            </a:prstGeom>
            <a:noFill/>
          </p:spPr>
          <p:txBody>
            <a:bodyPr wrap="none" rtlCol="0">
              <a:spAutoFit/>
            </a:bodyPr>
            <a:lstStyle/>
            <a:p>
              <a:r>
                <a:rPr lang="en-US" sz="1600" b="1" dirty="0" smtClean="0"/>
                <a:t>Next Brand</a:t>
              </a:r>
              <a:endParaRPr lang="en-US" sz="1600" b="1" dirty="0"/>
            </a:p>
          </p:txBody>
        </p: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3830" y="4004957"/>
              <a:ext cx="1505050" cy="1136830"/>
            </a:xfrm>
            <a:prstGeom prst="rect">
              <a:avLst/>
            </a:prstGeom>
          </p:spPr>
        </p:pic>
        <p:sp>
          <p:nvSpPr>
            <p:cNvPr id="27" name="Text Box 29"/>
            <p:cNvSpPr txBox="1">
              <a:spLocks noChangeArrowheads="1"/>
            </p:cNvSpPr>
            <p:nvPr/>
          </p:nvSpPr>
          <p:spPr bwMode="auto">
            <a:xfrm>
              <a:off x="304799" y="2295015"/>
              <a:ext cx="1668525" cy="338554"/>
            </a:xfrm>
            <a:prstGeom prst="rect">
              <a:avLst/>
            </a:prstGeom>
            <a:gradFill rotWithShape="1">
              <a:gsLst>
                <a:gs pos="0">
                  <a:srgbClr val="8F0000"/>
                </a:gs>
                <a:gs pos="50000">
                  <a:srgbClr val="FF0000"/>
                </a:gs>
                <a:gs pos="100000">
                  <a:srgbClr val="8F0000"/>
                </a:gs>
              </a:gsLst>
              <a:lin ang="18900000" scaled="1"/>
            </a:gradFill>
            <a:ln w="9525">
              <a:noFill/>
              <a:miter lim="800000"/>
              <a:headEnd/>
              <a:tailEnd/>
            </a:ln>
          </p:spPr>
          <p:txBody>
            <a:bodyPr wrap="square">
              <a:spAutoFit/>
            </a:bodyPr>
            <a:lstStyle/>
            <a:p>
              <a:pPr algn="ctr"/>
              <a:r>
                <a:rPr lang="en-US" sz="1600" b="1" dirty="0" smtClean="0">
                  <a:solidFill>
                    <a:schemeClr val="bg1"/>
                  </a:solidFill>
                </a:rPr>
                <a:t>Hand Tools</a:t>
              </a:r>
              <a:endParaRPr lang="en-US" sz="1600" dirty="0">
                <a:solidFill>
                  <a:schemeClr val="bg1"/>
                </a:solidFill>
              </a:endParaRPr>
            </a:p>
          </p:txBody>
        </p:sp>
        <p:sp>
          <p:nvSpPr>
            <p:cNvPr id="5" name="Rectangle 4"/>
            <p:cNvSpPr/>
            <p:nvPr/>
          </p:nvSpPr>
          <p:spPr>
            <a:xfrm>
              <a:off x="174766" y="2133600"/>
              <a:ext cx="1920275" cy="335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2375723" y="2387603"/>
            <a:ext cx="1989125" cy="3352800"/>
            <a:chOff x="105916" y="2133600"/>
            <a:chExt cx="1989125" cy="3352800"/>
          </a:xfrm>
        </p:grpSpPr>
        <p:sp>
          <p:nvSpPr>
            <p:cNvPr id="70" name="TextBox 69"/>
            <p:cNvSpPr txBox="1"/>
            <p:nvPr/>
          </p:nvSpPr>
          <p:spPr>
            <a:xfrm>
              <a:off x="105916" y="2861525"/>
              <a:ext cx="904415" cy="523220"/>
            </a:xfrm>
            <a:prstGeom prst="rect">
              <a:avLst/>
            </a:prstGeom>
            <a:noFill/>
          </p:spPr>
          <p:txBody>
            <a:bodyPr wrap="none" rtlCol="0">
              <a:spAutoFit/>
            </a:bodyPr>
            <a:lstStyle/>
            <a:p>
              <a:r>
                <a:rPr lang="en-US" sz="2800" b="1" dirty="0" smtClean="0"/>
                <a:t>63%</a:t>
              </a:r>
              <a:endParaRPr lang="en-US" sz="2800" b="1" dirty="0"/>
            </a:p>
          </p:txBody>
        </p:sp>
        <p:pic>
          <p:nvPicPr>
            <p:cNvPr id="71" name="Picture 3" descr="X:\Logos\Snap-on Red No Bckgrnd copy.g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8843" y="3042771"/>
              <a:ext cx="1034482" cy="196896"/>
            </a:xfrm>
            <a:prstGeom prst="rect">
              <a:avLst/>
            </a:prstGeom>
            <a:noFill/>
          </p:spPr>
        </p:pic>
        <p:sp>
          <p:nvSpPr>
            <p:cNvPr id="72" name="TextBox 71"/>
            <p:cNvSpPr txBox="1"/>
            <p:nvPr/>
          </p:nvSpPr>
          <p:spPr>
            <a:xfrm>
              <a:off x="256281" y="3376576"/>
              <a:ext cx="630301" cy="461665"/>
            </a:xfrm>
            <a:prstGeom prst="rect">
              <a:avLst/>
            </a:prstGeom>
            <a:noFill/>
          </p:spPr>
          <p:txBody>
            <a:bodyPr wrap="none" rtlCol="0">
              <a:spAutoFit/>
            </a:bodyPr>
            <a:lstStyle/>
            <a:p>
              <a:r>
                <a:rPr lang="en-US" b="1" dirty="0" smtClean="0"/>
                <a:t>7%</a:t>
              </a:r>
              <a:endParaRPr lang="en-US" b="1" dirty="0"/>
            </a:p>
          </p:txBody>
        </p:sp>
        <p:sp>
          <p:nvSpPr>
            <p:cNvPr id="73" name="TextBox 72"/>
            <p:cNvSpPr txBox="1"/>
            <p:nvPr/>
          </p:nvSpPr>
          <p:spPr>
            <a:xfrm>
              <a:off x="817127" y="3441716"/>
              <a:ext cx="1277914" cy="338554"/>
            </a:xfrm>
            <a:prstGeom prst="rect">
              <a:avLst/>
            </a:prstGeom>
            <a:noFill/>
          </p:spPr>
          <p:txBody>
            <a:bodyPr wrap="none" rtlCol="0">
              <a:spAutoFit/>
            </a:bodyPr>
            <a:lstStyle/>
            <a:p>
              <a:r>
                <a:rPr lang="en-US" sz="1600" b="1" dirty="0" smtClean="0"/>
                <a:t>Next Brand</a:t>
              </a:r>
              <a:endParaRPr lang="en-US" sz="1600" b="1" dirty="0"/>
            </a:p>
          </p:txBody>
        </p:sp>
        <p:sp>
          <p:nvSpPr>
            <p:cNvPr id="75" name="Text Box 29"/>
            <p:cNvSpPr txBox="1">
              <a:spLocks noChangeArrowheads="1"/>
            </p:cNvSpPr>
            <p:nvPr/>
          </p:nvSpPr>
          <p:spPr bwMode="auto">
            <a:xfrm>
              <a:off x="304799" y="2295015"/>
              <a:ext cx="1668525" cy="338554"/>
            </a:xfrm>
            <a:prstGeom prst="rect">
              <a:avLst/>
            </a:prstGeom>
            <a:gradFill rotWithShape="1">
              <a:gsLst>
                <a:gs pos="0">
                  <a:srgbClr val="8F0000"/>
                </a:gs>
                <a:gs pos="50000">
                  <a:srgbClr val="FF0000"/>
                </a:gs>
                <a:gs pos="100000">
                  <a:srgbClr val="8F0000"/>
                </a:gs>
              </a:gsLst>
              <a:lin ang="18900000" scaled="1"/>
            </a:gradFill>
            <a:ln w="9525">
              <a:noFill/>
              <a:miter lim="800000"/>
              <a:headEnd/>
              <a:tailEnd/>
            </a:ln>
          </p:spPr>
          <p:txBody>
            <a:bodyPr wrap="square">
              <a:spAutoFit/>
            </a:bodyPr>
            <a:lstStyle/>
            <a:p>
              <a:pPr algn="ctr"/>
              <a:r>
                <a:rPr lang="en-US" sz="1600" b="1" dirty="0" smtClean="0">
                  <a:solidFill>
                    <a:schemeClr val="bg1"/>
                  </a:solidFill>
                </a:rPr>
                <a:t>Diagnostics</a:t>
              </a:r>
              <a:endParaRPr lang="en-US" sz="1600" dirty="0">
                <a:solidFill>
                  <a:schemeClr val="bg1"/>
                </a:solidFill>
              </a:endParaRPr>
            </a:p>
          </p:txBody>
        </p:sp>
        <p:sp>
          <p:nvSpPr>
            <p:cNvPr id="76" name="Rectangle 75"/>
            <p:cNvSpPr/>
            <p:nvPr/>
          </p:nvSpPr>
          <p:spPr>
            <a:xfrm>
              <a:off x="174766" y="2133600"/>
              <a:ext cx="1920275" cy="335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a:off x="4595842" y="2396064"/>
            <a:ext cx="1989125" cy="3352800"/>
            <a:chOff x="105916" y="2133600"/>
            <a:chExt cx="1989125" cy="3352800"/>
          </a:xfrm>
        </p:grpSpPr>
        <p:sp>
          <p:nvSpPr>
            <p:cNvPr id="78" name="TextBox 77"/>
            <p:cNvSpPr txBox="1"/>
            <p:nvPr/>
          </p:nvSpPr>
          <p:spPr>
            <a:xfrm>
              <a:off x="105916" y="2861525"/>
              <a:ext cx="904415" cy="523220"/>
            </a:xfrm>
            <a:prstGeom prst="rect">
              <a:avLst/>
            </a:prstGeom>
            <a:noFill/>
          </p:spPr>
          <p:txBody>
            <a:bodyPr wrap="none" rtlCol="0">
              <a:spAutoFit/>
            </a:bodyPr>
            <a:lstStyle/>
            <a:p>
              <a:r>
                <a:rPr lang="en-US" sz="2800" b="1" dirty="0" smtClean="0"/>
                <a:t>47%</a:t>
              </a:r>
              <a:endParaRPr lang="en-US" sz="2800" b="1" dirty="0"/>
            </a:p>
          </p:txBody>
        </p:sp>
        <p:pic>
          <p:nvPicPr>
            <p:cNvPr id="79" name="Picture 3" descr="X:\Logos\Snap-on Red No Bckgrnd copy.g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8843" y="3042771"/>
              <a:ext cx="1034482" cy="196896"/>
            </a:xfrm>
            <a:prstGeom prst="rect">
              <a:avLst/>
            </a:prstGeom>
            <a:noFill/>
          </p:spPr>
        </p:pic>
        <p:sp>
          <p:nvSpPr>
            <p:cNvPr id="80" name="TextBox 79"/>
            <p:cNvSpPr txBox="1"/>
            <p:nvPr/>
          </p:nvSpPr>
          <p:spPr>
            <a:xfrm>
              <a:off x="120809" y="3376576"/>
              <a:ext cx="784830" cy="461665"/>
            </a:xfrm>
            <a:prstGeom prst="rect">
              <a:avLst/>
            </a:prstGeom>
            <a:noFill/>
          </p:spPr>
          <p:txBody>
            <a:bodyPr wrap="none" rtlCol="0">
              <a:spAutoFit/>
            </a:bodyPr>
            <a:lstStyle/>
            <a:p>
              <a:r>
                <a:rPr lang="en-US" b="1" dirty="0" smtClean="0"/>
                <a:t>11%</a:t>
              </a:r>
              <a:endParaRPr lang="en-US" b="1" dirty="0"/>
            </a:p>
          </p:txBody>
        </p:sp>
        <p:sp>
          <p:nvSpPr>
            <p:cNvPr id="81" name="TextBox 80"/>
            <p:cNvSpPr txBox="1"/>
            <p:nvPr/>
          </p:nvSpPr>
          <p:spPr>
            <a:xfrm>
              <a:off x="817127" y="3441716"/>
              <a:ext cx="1277914" cy="338554"/>
            </a:xfrm>
            <a:prstGeom prst="rect">
              <a:avLst/>
            </a:prstGeom>
            <a:noFill/>
          </p:spPr>
          <p:txBody>
            <a:bodyPr wrap="none" rtlCol="0">
              <a:spAutoFit/>
            </a:bodyPr>
            <a:lstStyle/>
            <a:p>
              <a:r>
                <a:rPr lang="en-US" sz="1600" b="1" dirty="0" smtClean="0"/>
                <a:t>Next Brand</a:t>
              </a:r>
              <a:endParaRPr lang="en-US" sz="1600" b="1" dirty="0"/>
            </a:p>
          </p:txBody>
        </p:sp>
        <p:sp>
          <p:nvSpPr>
            <p:cNvPr id="83" name="Text Box 29"/>
            <p:cNvSpPr txBox="1">
              <a:spLocks noChangeArrowheads="1"/>
            </p:cNvSpPr>
            <p:nvPr/>
          </p:nvSpPr>
          <p:spPr bwMode="auto">
            <a:xfrm>
              <a:off x="304799" y="2295015"/>
              <a:ext cx="1668525" cy="338554"/>
            </a:xfrm>
            <a:prstGeom prst="rect">
              <a:avLst/>
            </a:prstGeom>
            <a:gradFill rotWithShape="1">
              <a:gsLst>
                <a:gs pos="0">
                  <a:srgbClr val="8F0000"/>
                </a:gs>
                <a:gs pos="50000">
                  <a:srgbClr val="FF0000"/>
                </a:gs>
                <a:gs pos="100000">
                  <a:srgbClr val="8F0000"/>
                </a:gs>
              </a:gsLst>
              <a:lin ang="18900000" scaled="1"/>
            </a:gradFill>
            <a:ln w="9525">
              <a:noFill/>
              <a:miter lim="800000"/>
              <a:headEnd/>
              <a:tailEnd/>
            </a:ln>
          </p:spPr>
          <p:txBody>
            <a:bodyPr wrap="square">
              <a:spAutoFit/>
            </a:bodyPr>
            <a:lstStyle/>
            <a:p>
              <a:pPr algn="ctr"/>
              <a:r>
                <a:rPr lang="en-US" sz="1600" b="1" dirty="0" smtClean="0">
                  <a:solidFill>
                    <a:schemeClr val="bg1"/>
                  </a:solidFill>
                </a:rPr>
                <a:t>Power Tools</a:t>
              </a:r>
              <a:endParaRPr lang="en-US" sz="1600" dirty="0">
                <a:solidFill>
                  <a:schemeClr val="bg1"/>
                </a:solidFill>
              </a:endParaRPr>
            </a:p>
          </p:txBody>
        </p:sp>
        <p:sp>
          <p:nvSpPr>
            <p:cNvPr id="84" name="Rectangle 83"/>
            <p:cNvSpPr/>
            <p:nvPr/>
          </p:nvSpPr>
          <p:spPr>
            <a:xfrm>
              <a:off x="174766" y="2133600"/>
              <a:ext cx="1920275" cy="335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6825281" y="2398910"/>
            <a:ext cx="1989125" cy="3352800"/>
            <a:chOff x="105916" y="2133600"/>
            <a:chExt cx="1989125" cy="3352800"/>
          </a:xfrm>
        </p:grpSpPr>
        <p:sp>
          <p:nvSpPr>
            <p:cNvPr id="86" name="TextBox 85"/>
            <p:cNvSpPr txBox="1"/>
            <p:nvPr/>
          </p:nvSpPr>
          <p:spPr>
            <a:xfrm>
              <a:off x="105916" y="2861525"/>
              <a:ext cx="904415" cy="523220"/>
            </a:xfrm>
            <a:prstGeom prst="rect">
              <a:avLst/>
            </a:prstGeom>
            <a:noFill/>
          </p:spPr>
          <p:txBody>
            <a:bodyPr wrap="none" rtlCol="0">
              <a:spAutoFit/>
            </a:bodyPr>
            <a:lstStyle/>
            <a:p>
              <a:r>
                <a:rPr lang="en-US" sz="2800" b="1" dirty="0" smtClean="0"/>
                <a:t>63%</a:t>
              </a:r>
              <a:endParaRPr lang="en-US" sz="2800" b="1" dirty="0"/>
            </a:p>
          </p:txBody>
        </p:sp>
        <p:pic>
          <p:nvPicPr>
            <p:cNvPr id="87" name="Picture 3" descr="X:\Logos\Snap-on Red No Bckgrnd copy.g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8843" y="3042771"/>
              <a:ext cx="1034482" cy="196896"/>
            </a:xfrm>
            <a:prstGeom prst="rect">
              <a:avLst/>
            </a:prstGeom>
            <a:noFill/>
          </p:spPr>
        </p:pic>
        <p:sp>
          <p:nvSpPr>
            <p:cNvPr id="88" name="TextBox 87"/>
            <p:cNvSpPr txBox="1"/>
            <p:nvPr/>
          </p:nvSpPr>
          <p:spPr>
            <a:xfrm>
              <a:off x="120809" y="3376576"/>
              <a:ext cx="801823" cy="461665"/>
            </a:xfrm>
            <a:prstGeom prst="rect">
              <a:avLst/>
            </a:prstGeom>
            <a:noFill/>
          </p:spPr>
          <p:txBody>
            <a:bodyPr wrap="none" rtlCol="0">
              <a:spAutoFit/>
            </a:bodyPr>
            <a:lstStyle/>
            <a:p>
              <a:r>
                <a:rPr lang="en-US" b="1" dirty="0" smtClean="0"/>
                <a:t>13%</a:t>
              </a:r>
              <a:endParaRPr lang="en-US" b="1" dirty="0"/>
            </a:p>
          </p:txBody>
        </p:sp>
        <p:sp>
          <p:nvSpPr>
            <p:cNvPr id="89" name="TextBox 88"/>
            <p:cNvSpPr txBox="1"/>
            <p:nvPr/>
          </p:nvSpPr>
          <p:spPr>
            <a:xfrm>
              <a:off x="817127" y="3441716"/>
              <a:ext cx="1277914" cy="338554"/>
            </a:xfrm>
            <a:prstGeom prst="rect">
              <a:avLst/>
            </a:prstGeom>
            <a:noFill/>
          </p:spPr>
          <p:txBody>
            <a:bodyPr wrap="none" rtlCol="0">
              <a:spAutoFit/>
            </a:bodyPr>
            <a:lstStyle/>
            <a:p>
              <a:r>
                <a:rPr lang="en-US" sz="1600" b="1" dirty="0" smtClean="0"/>
                <a:t>Next Brand</a:t>
              </a:r>
              <a:endParaRPr lang="en-US" sz="1600" b="1" dirty="0"/>
            </a:p>
          </p:txBody>
        </p:sp>
        <p:sp>
          <p:nvSpPr>
            <p:cNvPr id="91" name="Text Box 29"/>
            <p:cNvSpPr txBox="1">
              <a:spLocks noChangeArrowheads="1"/>
            </p:cNvSpPr>
            <p:nvPr/>
          </p:nvSpPr>
          <p:spPr bwMode="auto">
            <a:xfrm>
              <a:off x="304799" y="2295015"/>
              <a:ext cx="1668525" cy="338554"/>
            </a:xfrm>
            <a:prstGeom prst="rect">
              <a:avLst/>
            </a:prstGeom>
            <a:gradFill rotWithShape="1">
              <a:gsLst>
                <a:gs pos="0">
                  <a:srgbClr val="8F0000"/>
                </a:gs>
                <a:gs pos="50000">
                  <a:srgbClr val="FF0000"/>
                </a:gs>
                <a:gs pos="100000">
                  <a:srgbClr val="8F0000"/>
                </a:gs>
              </a:gsLst>
              <a:lin ang="18900000" scaled="1"/>
            </a:gradFill>
            <a:ln w="9525">
              <a:noFill/>
              <a:miter lim="800000"/>
              <a:headEnd/>
              <a:tailEnd/>
            </a:ln>
          </p:spPr>
          <p:txBody>
            <a:bodyPr wrap="square">
              <a:spAutoFit/>
            </a:bodyPr>
            <a:lstStyle/>
            <a:p>
              <a:pPr algn="ctr"/>
              <a:r>
                <a:rPr lang="en-US" sz="1600" b="1" dirty="0" smtClean="0">
                  <a:solidFill>
                    <a:schemeClr val="bg1"/>
                  </a:solidFill>
                </a:rPr>
                <a:t>Tool Storage</a:t>
              </a:r>
              <a:endParaRPr lang="en-US" sz="1600" dirty="0">
                <a:solidFill>
                  <a:schemeClr val="bg1"/>
                </a:solidFill>
              </a:endParaRPr>
            </a:p>
          </p:txBody>
        </p:sp>
        <p:sp>
          <p:nvSpPr>
            <p:cNvPr id="92" name="Rectangle 91"/>
            <p:cNvSpPr/>
            <p:nvPr/>
          </p:nvSpPr>
          <p:spPr>
            <a:xfrm>
              <a:off x="174766" y="2133600"/>
              <a:ext cx="1920275" cy="335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3" name="Picture 25" descr="2009-01 HandsFour3K5B1075"/>
          <p:cNvPicPr>
            <a:picLocks noChangeAspect="1" noChangeArrowheads="1"/>
          </p:cNvPicPr>
          <p:nvPr/>
        </p:nvPicPr>
        <p:blipFill>
          <a:blip r:embed="rId7" cstate="print"/>
          <a:srcRect/>
          <a:stretch>
            <a:fillRect/>
          </a:stretch>
        </p:blipFill>
        <p:spPr bwMode="auto">
          <a:xfrm>
            <a:off x="4871659" y="4265688"/>
            <a:ext cx="1515660" cy="1147763"/>
          </a:xfrm>
          <a:prstGeom prst="rect">
            <a:avLst/>
          </a:prstGeom>
          <a:noFill/>
          <a:ln w="9525">
            <a:noFill/>
            <a:miter lim="800000"/>
            <a:headEnd/>
            <a:tailEnd/>
          </a:ln>
        </p:spPr>
      </p:pic>
    </p:spTree>
    <p:extLst>
      <p:ext uri="{BB962C8B-B14F-4D97-AF65-F5344CB8AC3E}">
        <p14:creationId xmlns:p14="http://schemas.microsoft.com/office/powerpoint/2010/main" val="21467607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normAutofit/>
          </a:bodyPr>
          <a:lstStyle/>
          <a:p>
            <a:r>
              <a:rPr lang="en-US" sz="3200" dirty="0" smtClean="0"/>
              <a:t>Snap-on Value Creation: Customer Connection</a:t>
            </a:r>
          </a:p>
        </p:txBody>
      </p:sp>
      <p:sp>
        <p:nvSpPr>
          <p:cNvPr id="52226" name="Rectangle 3"/>
          <p:cNvSpPr>
            <a:spLocks noGrp="1" noChangeArrowheads="1"/>
          </p:cNvSpPr>
          <p:nvPr>
            <p:ph idx="1"/>
          </p:nvPr>
        </p:nvSpPr>
        <p:spPr>
          <a:xfrm>
            <a:off x="457200" y="1676400"/>
            <a:ext cx="4267200" cy="4351338"/>
          </a:xfrm>
        </p:spPr>
        <p:txBody>
          <a:bodyPr/>
          <a:lstStyle/>
          <a:p>
            <a:pPr>
              <a:spcAft>
                <a:spcPts val="1200"/>
              </a:spcAft>
            </a:pPr>
            <a:r>
              <a:rPr lang="en-US" dirty="0" smtClean="0"/>
              <a:t>~4,800 mobile stores</a:t>
            </a:r>
          </a:p>
          <a:p>
            <a:pPr>
              <a:spcAft>
                <a:spcPts val="1200"/>
              </a:spcAft>
            </a:pPr>
            <a:r>
              <a:rPr lang="en-US" dirty="0" smtClean="0"/>
              <a:t>Multiple direct sales forces</a:t>
            </a:r>
          </a:p>
          <a:p>
            <a:pPr>
              <a:spcAft>
                <a:spcPts val="1200"/>
              </a:spcAft>
            </a:pPr>
            <a:r>
              <a:rPr lang="en-US" dirty="0" smtClean="0"/>
              <a:t>~700,000 N. American and European repair shops; repair networks in emerging markets growing rapidly</a:t>
            </a:r>
          </a:p>
          <a:p>
            <a:pPr>
              <a:spcAft>
                <a:spcPts val="1200"/>
              </a:spcAft>
            </a:pPr>
            <a:r>
              <a:rPr lang="en-US" dirty="0" smtClean="0"/>
              <a:t>~2,500 vocational schools</a:t>
            </a:r>
          </a:p>
          <a:p>
            <a:pPr>
              <a:spcAft>
                <a:spcPts val="1200"/>
              </a:spcAft>
            </a:pPr>
            <a:r>
              <a:rPr lang="en-US" dirty="0" smtClean="0"/>
              <a:t>Innovation Works:  ~25,000 visitors  </a:t>
            </a:r>
          </a:p>
          <a:p>
            <a:pPr lvl="1">
              <a:spcBef>
                <a:spcPts val="0"/>
              </a:spcBef>
              <a:spcAft>
                <a:spcPts val="1200"/>
              </a:spcAft>
            </a:pPr>
            <a:endParaRPr lang="en-US" dirty="0" smtClean="0"/>
          </a:p>
          <a:p>
            <a:pPr>
              <a:spcAft>
                <a:spcPts val="1200"/>
              </a:spcAft>
            </a:pPr>
            <a:endParaRPr lang="en-US" dirty="0" smtClean="0"/>
          </a:p>
          <a:p>
            <a:pPr>
              <a:spcAft>
                <a:spcPts val="1200"/>
              </a:spcAft>
            </a:pPr>
            <a:endParaRPr lang="en-US" dirty="0" smtClean="0"/>
          </a:p>
          <a:p>
            <a:pPr lvl="1">
              <a:spcBef>
                <a:spcPts val="0"/>
              </a:spcBef>
              <a:spcAft>
                <a:spcPts val="1200"/>
              </a:spcAft>
            </a:pPr>
            <a:endParaRPr lang="en-US" dirty="0" smtClean="0"/>
          </a:p>
        </p:txBody>
      </p:sp>
      <p:sp>
        <p:nvSpPr>
          <p:cNvPr id="9" name="Text Box 29"/>
          <p:cNvSpPr txBox="1">
            <a:spLocks noChangeArrowheads="1"/>
          </p:cNvSpPr>
          <p:nvPr/>
        </p:nvSpPr>
        <p:spPr bwMode="auto">
          <a:xfrm>
            <a:off x="731288" y="6274713"/>
            <a:ext cx="7806050" cy="430887"/>
          </a:xfrm>
          <a:prstGeom prst="rect">
            <a:avLst/>
          </a:prstGeom>
          <a:gradFill rotWithShape="1">
            <a:gsLst>
              <a:gs pos="0">
                <a:srgbClr val="8F0000"/>
              </a:gs>
              <a:gs pos="50000">
                <a:srgbClr val="FF0000"/>
              </a:gs>
              <a:gs pos="100000">
                <a:srgbClr val="8F0000"/>
              </a:gs>
            </a:gsLst>
            <a:lin ang="18900000" scaled="1"/>
          </a:gradFill>
          <a:ln w="9525">
            <a:noFill/>
            <a:miter lim="800000"/>
            <a:headEnd/>
            <a:tailEnd/>
          </a:ln>
        </p:spPr>
        <p:txBody>
          <a:bodyPr wrap="square">
            <a:spAutoFit/>
          </a:bodyPr>
          <a:lstStyle/>
          <a:p>
            <a:pPr algn="ctr"/>
            <a:r>
              <a:rPr lang="en-US" sz="2200" b="1" dirty="0" smtClean="0">
                <a:solidFill>
                  <a:schemeClr val="bg1"/>
                </a:solidFill>
              </a:rPr>
              <a:t>We Directly Observe Customers and Workplaces</a:t>
            </a:r>
            <a:endParaRPr lang="en-US" dirty="0">
              <a:solidFill>
                <a:schemeClr val="bg1"/>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0308" y="1543864"/>
            <a:ext cx="2378691" cy="3581400"/>
          </a:xfrm>
          <a:prstGeom prst="rect">
            <a:avLst/>
          </a:prstGeom>
          <a:ln>
            <a:solidFill>
              <a:schemeClr val="tx1"/>
            </a:solidFill>
          </a:ln>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81800" y="3324521"/>
            <a:ext cx="2125639" cy="2763286"/>
          </a:xfrm>
          <a:prstGeom prst="rect">
            <a:avLst/>
          </a:prstGeom>
          <a:ln>
            <a:solidFill>
              <a:schemeClr val="tx1"/>
            </a:solidFill>
          </a:ln>
        </p:spPr>
      </p:pic>
    </p:spTree>
    <p:extLst>
      <p:ext uri="{BB962C8B-B14F-4D97-AF65-F5344CB8AC3E}">
        <p14:creationId xmlns:p14="http://schemas.microsoft.com/office/powerpoint/2010/main" val="22522017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http://imagebase.snaeurope.com/showPicture.aspx?filename=1470K6_wo_c&amp;filesuffix=bi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67600" y="5242560"/>
            <a:ext cx="1532709" cy="1463040"/>
          </a:xfrm>
          <a:prstGeom prst="rect">
            <a:avLst/>
          </a:prstGeom>
          <a:noFill/>
        </p:spPr>
      </p:pic>
      <p:pic>
        <p:nvPicPr>
          <p:cNvPr id="19" name="Picture 18" descr="_DSC6168 VERUS D10 Kit on White w Shadow 4 PID Blue Scree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2511" y="4954981"/>
            <a:ext cx="2243265" cy="1288954"/>
          </a:xfrm>
          <a:prstGeom prst="rect">
            <a:avLst/>
          </a:prstGeom>
        </p:spPr>
      </p:pic>
      <p:sp>
        <p:nvSpPr>
          <p:cNvPr id="17" name="Text Box 29"/>
          <p:cNvSpPr txBox="1">
            <a:spLocks noChangeArrowheads="1"/>
          </p:cNvSpPr>
          <p:nvPr/>
        </p:nvSpPr>
        <p:spPr bwMode="auto">
          <a:xfrm>
            <a:off x="1633800" y="6243935"/>
            <a:ext cx="5822424" cy="461665"/>
          </a:xfrm>
          <a:prstGeom prst="rect">
            <a:avLst/>
          </a:prstGeom>
          <a:gradFill rotWithShape="1">
            <a:gsLst>
              <a:gs pos="0">
                <a:srgbClr val="8F0000"/>
              </a:gs>
              <a:gs pos="50000">
                <a:srgbClr val="FF0000"/>
              </a:gs>
              <a:gs pos="100000">
                <a:srgbClr val="8F0000"/>
              </a:gs>
            </a:gsLst>
            <a:lin ang="18900000" scaled="1"/>
          </a:gradFill>
          <a:ln w="9525">
            <a:noFill/>
            <a:miter lim="800000"/>
            <a:headEnd/>
            <a:tailEnd/>
          </a:ln>
        </p:spPr>
        <p:txBody>
          <a:bodyPr wrap="square">
            <a:spAutoFit/>
          </a:bodyPr>
          <a:lstStyle/>
          <a:p>
            <a:pPr algn="ctr" eaLnBrk="0" hangingPunct="0"/>
            <a:r>
              <a:rPr lang="en-US" b="1" dirty="0" smtClean="0">
                <a:solidFill>
                  <a:schemeClr val="bg1"/>
                </a:solidFill>
              </a:rPr>
              <a:t>Possible + Practical = Innovation</a:t>
            </a:r>
            <a:endParaRPr lang="en-US" b="1" dirty="0">
              <a:solidFill>
                <a:schemeClr val="bg1"/>
              </a:solidFill>
            </a:endParaRPr>
          </a:p>
        </p:txBody>
      </p:sp>
      <p:pic>
        <p:nvPicPr>
          <p:cNvPr id="21"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699274" y="1463040"/>
            <a:ext cx="2063726" cy="25603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descr="PPT22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2819400" y="2170951"/>
            <a:ext cx="1524000" cy="1905000"/>
          </a:xfrm>
          <a:prstGeom prst="rect">
            <a:avLst/>
          </a:prstGeom>
          <a:ln>
            <a:solidFill>
              <a:schemeClr val="tx1"/>
            </a:solidFill>
          </a:ln>
          <a:effectLst/>
        </p:spPr>
      </p:pic>
      <p:pic>
        <p:nvPicPr>
          <p:cNvPr id="25" name="Picture 24" descr="Flip_Socket_1_DSC3720_080913.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6935776" y="4099560"/>
            <a:ext cx="1979624" cy="1005840"/>
          </a:xfrm>
          <a:prstGeom prst="rect">
            <a:avLst/>
          </a:prstGeom>
          <a:ln w="28575">
            <a:solidFill>
              <a:schemeClr val="tx1">
                <a:lumMod val="75000"/>
                <a:lumOff val="25000"/>
              </a:schemeClr>
            </a:solidFill>
          </a:ln>
        </p:spPr>
      </p:pic>
      <p:pic>
        <p:nvPicPr>
          <p:cNvPr id="23"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1616" y="5512279"/>
            <a:ext cx="1447800" cy="1157974"/>
          </a:xfrm>
          <a:prstGeom prst="rect">
            <a:avLst/>
          </a:prstGeom>
          <a:ln>
            <a:noFill/>
          </a:ln>
          <a:effectLst>
            <a:softEdge rad="112500"/>
          </a:effectLst>
        </p:spPr>
      </p:pic>
      <p:pic>
        <p:nvPicPr>
          <p:cNvPr id="2" name="Picture 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19181" y="3133733"/>
            <a:ext cx="1405066" cy="1325635"/>
          </a:xfrm>
          <a:prstGeom prst="rect">
            <a:avLst/>
          </a:prstGeom>
        </p:spPr>
      </p:pic>
      <p:pic>
        <p:nvPicPr>
          <p:cNvPr id="3" name="Picture 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8367" y="1586751"/>
            <a:ext cx="1455845" cy="1455845"/>
          </a:xfrm>
          <a:prstGeom prst="rect">
            <a:avLst/>
          </a:prstGeom>
        </p:spPr>
      </p:pic>
      <p:pic>
        <p:nvPicPr>
          <p:cNvPr id="27" name="Picture 4"/>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4447062" y="2899801"/>
            <a:ext cx="2120831" cy="1486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rot="6443745">
            <a:off x="1021526" y="2232046"/>
            <a:ext cx="2380561" cy="82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2992310" y="4769858"/>
            <a:ext cx="708789" cy="10416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5105231" y="4364104"/>
            <a:ext cx="1573070" cy="6003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3795335" y="4259659"/>
            <a:ext cx="1070268" cy="1082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30776" y="4386360"/>
            <a:ext cx="1333500" cy="1066800"/>
          </a:xfrm>
          <a:prstGeom prst="rect">
            <a:avLst/>
          </a:prstGeom>
        </p:spPr>
      </p:pic>
      <p:sp>
        <p:nvSpPr>
          <p:cNvPr id="5" name="Title 4"/>
          <p:cNvSpPr>
            <a:spLocks noGrp="1"/>
          </p:cNvSpPr>
          <p:nvPr>
            <p:ph type="title"/>
          </p:nvPr>
        </p:nvSpPr>
        <p:spPr>
          <a:xfrm>
            <a:off x="304800" y="228600"/>
            <a:ext cx="7239000" cy="1325563"/>
          </a:xfrm>
        </p:spPr>
        <p:txBody>
          <a:bodyPr>
            <a:noAutofit/>
          </a:bodyPr>
          <a:lstStyle/>
          <a:p>
            <a:r>
              <a:rPr lang="en-US" sz="2800" dirty="0"/>
              <a:t>Snap-on Value Creation: Innovation -</a:t>
            </a:r>
            <a:br>
              <a:rPr lang="en-US" sz="2800" dirty="0"/>
            </a:br>
            <a:r>
              <a:rPr lang="en-US" sz="2800" dirty="0"/>
              <a:t>New Product Awards and Successes</a:t>
            </a:r>
            <a:br>
              <a:rPr lang="en-US" sz="2800" dirty="0"/>
            </a:br>
            <a:endParaRPr lang="en-US" sz="2800" dirty="0"/>
          </a:p>
        </p:txBody>
      </p:sp>
      <p:pic>
        <p:nvPicPr>
          <p:cNvPr id="31" name="Picture 30"/>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5500" r="94500"/>
                    </a14:imgEffect>
                  </a14:imgLayer>
                </a14:imgProps>
              </a:ext>
              <a:ext uri="{28A0092B-C50C-407E-A947-70E740481C1C}">
                <a14:useLocalDpi xmlns:a14="http://schemas.microsoft.com/office/drawing/2010/main"/>
              </a:ext>
            </a:extLst>
          </a:blip>
          <a:srcRect l="8315" t="21047" r="8007" b="14585"/>
          <a:stretch/>
        </p:blipFill>
        <p:spPr>
          <a:xfrm>
            <a:off x="4379420" y="1184450"/>
            <a:ext cx="2214393" cy="1277534"/>
          </a:xfrm>
          <a:prstGeom prst="rect">
            <a:avLst/>
          </a:prstGeom>
        </p:spPr>
      </p:pic>
      <p:pic>
        <p:nvPicPr>
          <p:cNvPr id="6" name="Picture 5"/>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611450" y="4173966"/>
            <a:ext cx="1207950" cy="1191783"/>
          </a:xfrm>
          <a:prstGeom prst="rect">
            <a:avLst/>
          </a:prstGeom>
        </p:spPr>
      </p:pic>
    </p:spTree>
    <p:extLst>
      <p:ext uri="{BB962C8B-B14F-4D97-AF65-F5344CB8AC3E}">
        <p14:creationId xmlns:p14="http://schemas.microsoft.com/office/powerpoint/2010/main" val="2757424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normAutofit fontScale="90000"/>
          </a:bodyPr>
          <a:lstStyle/>
          <a:p>
            <a:r>
              <a:rPr lang="en-US" dirty="0" smtClean="0"/>
              <a:t>Snap-on Value Creation:</a:t>
            </a:r>
            <a:br>
              <a:rPr lang="en-US" dirty="0" smtClean="0"/>
            </a:br>
            <a:r>
              <a:rPr lang="en-US" dirty="0" smtClean="0"/>
              <a:t>Rapid Continuous Improvement (RCI)</a:t>
            </a:r>
          </a:p>
        </p:txBody>
      </p:sp>
      <p:sp>
        <p:nvSpPr>
          <p:cNvPr id="8" name="Text Box 29"/>
          <p:cNvSpPr txBox="1">
            <a:spLocks noChangeArrowheads="1"/>
          </p:cNvSpPr>
          <p:nvPr/>
        </p:nvSpPr>
        <p:spPr bwMode="auto">
          <a:xfrm>
            <a:off x="3935129" y="5562600"/>
            <a:ext cx="4419600" cy="646331"/>
          </a:xfrm>
          <a:prstGeom prst="rect">
            <a:avLst/>
          </a:prstGeom>
          <a:gradFill rotWithShape="1">
            <a:gsLst>
              <a:gs pos="0">
                <a:srgbClr val="FF0000"/>
              </a:gs>
              <a:gs pos="100000">
                <a:srgbClr val="8F0000"/>
              </a:gs>
            </a:gsLst>
            <a:lin ang="5400000" scaled="1"/>
          </a:gradFill>
          <a:ln w="9525">
            <a:noFill/>
            <a:miter lim="800000"/>
            <a:headEnd/>
            <a:tailEnd/>
          </a:ln>
        </p:spPr>
        <p:txBody>
          <a:bodyPr wrap="square">
            <a:spAutoFit/>
          </a:bodyPr>
          <a:lstStyle/>
          <a:p>
            <a:pPr algn="ctr">
              <a:spcBef>
                <a:spcPct val="50000"/>
              </a:spcBef>
            </a:pPr>
            <a:r>
              <a:rPr lang="en-US" sz="1800" b="1" dirty="0" smtClean="0">
                <a:solidFill>
                  <a:schemeClr val="bg1"/>
                </a:solidFill>
                <a:cs typeface="Times New Roman" pitchFamily="18" charset="0"/>
              </a:rPr>
              <a:t>Operating income margin up 570 basis points since 2007</a:t>
            </a:r>
            <a:endParaRPr lang="en-US" sz="1800" b="1" dirty="0">
              <a:solidFill>
                <a:schemeClr val="bg1"/>
              </a:solidFill>
              <a:cs typeface="Times New Roman" pitchFamily="18" charset="0"/>
            </a:endParaRPr>
          </a:p>
        </p:txBody>
      </p:sp>
      <p:sp>
        <p:nvSpPr>
          <p:cNvPr id="13" name="TextBox 12"/>
          <p:cNvSpPr txBox="1"/>
          <p:nvPr/>
        </p:nvSpPr>
        <p:spPr>
          <a:xfrm>
            <a:off x="609600" y="3544669"/>
            <a:ext cx="184731" cy="461665"/>
          </a:xfrm>
          <a:prstGeom prst="rect">
            <a:avLst/>
          </a:prstGeom>
          <a:noFill/>
        </p:spPr>
        <p:txBody>
          <a:bodyPr wrap="none" rtlCol="0">
            <a:spAutoFit/>
          </a:bodyPr>
          <a:lstStyle/>
          <a:p>
            <a:endParaRPr lang="en-US" dirty="0"/>
          </a:p>
        </p:txBody>
      </p:sp>
      <p:graphicFrame>
        <p:nvGraphicFramePr>
          <p:cNvPr id="3" name="Object 2"/>
          <p:cNvGraphicFramePr>
            <a:graphicFrameLocks noChangeAspect="1"/>
          </p:cNvGraphicFramePr>
          <p:nvPr>
            <p:extLst/>
          </p:nvPr>
        </p:nvGraphicFramePr>
        <p:xfrm>
          <a:off x="3371850" y="1674813"/>
          <a:ext cx="5549900" cy="3689350"/>
        </p:xfrm>
        <a:graphic>
          <a:graphicData uri="http://schemas.openxmlformats.org/presentationml/2006/ole">
            <mc:AlternateContent xmlns:mc="http://schemas.openxmlformats.org/markup-compatibility/2006">
              <mc:Choice xmlns:v="urn:schemas-microsoft-com:vml" Requires="v">
                <p:oleObj spid="_x0000_s1058" name="Worksheet" r:id="rId3" imgW="4813411" imgH="3200323" progId="Excel.Sheet.12">
                  <p:embed/>
                </p:oleObj>
              </mc:Choice>
              <mc:Fallback>
                <p:oleObj name="Worksheet" r:id="rId3" imgW="4813411" imgH="3200323" progId="Excel.Sheet.12">
                  <p:embed/>
                  <p:pic>
                    <p:nvPicPr>
                      <p:cNvPr id="0" name=""/>
                      <p:cNvPicPr/>
                      <p:nvPr/>
                    </p:nvPicPr>
                    <p:blipFill>
                      <a:blip r:embed="rId4"/>
                      <a:stretch>
                        <a:fillRect/>
                      </a:stretch>
                    </p:blipFill>
                    <p:spPr>
                      <a:xfrm>
                        <a:off x="3371850" y="1674813"/>
                        <a:ext cx="5549900" cy="3689350"/>
                      </a:xfrm>
                      <a:prstGeom prst="rect">
                        <a:avLst/>
                      </a:prstGeom>
                      <a:ln>
                        <a:noFill/>
                      </a:ln>
                    </p:spPr>
                  </p:pic>
                </p:oleObj>
              </mc:Fallback>
            </mc:AlternateContent>
          </a:graphicData>
        </a:graphic>
      </p:graphicFrame>
      <p:pic>
        <p:nvPicPr>
          <p:cNvPr id="11"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8580" y="4422338"/>
            <a:ext cx="2996955" cy="170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6457" y="1911615"/>
            <a:ext cx="1981200" cy="221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618704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86325" y="556251"/>
            <a:ext cx="2530556" cy="1817055"/>
          </a:xfrm>
          <a:prstGeom prst="rect">
            <a:avLst/>
          </a:prstGeom>
          <a:ln>
            <a:solidFill>
              <a:schemeClr val="tx1"/>
            </a:solidFill>
          </a:ln>
          <a:effectLst/>
        </p:spPr>
      </p:pic>
      <p:sp>
        <p:nvSpPr>
          <p:cNvPr id="100353" name="Rectangle 2"/>
          <p:cNvSpPr>
            <a:spLocks noGrp="1" noChangeArrowheads="1"/>
          </p:cNvSpPr>
          <p:nvPr>
            <p:ph type="title"/>
          </p:nvPr>
        </p:nvSpPr>
        <p:spPr>
          <a:xfrm>
            <a:off x="228600" y="304800"/>
            <a:ext cx="8705850" cy="819151"/>
          </a:xfrm>
        </p:spPr>
        <p:txBody>
          <a:bodyPr>
            <a:normAutofit/>
          </a:bodyPr>
          <a:lstStyle/>
          <a:p>
            <a:pPr marL="53975" eaLnBrk="1" hangingPunct="1"/>
            <a:r>
              <a:rPr lang="en-US" sz="3200" dirty="0" smtClean="0"/>
              <a:t>Snap-on Foundation</a:t>
            </a:r>
          </a:p>
        </p:txBody>
      </p:sp>
      <p:pic>
        <p:nvPicPr>
          <p:cNvPr id="233474" name="Picture 2" descr="E:\1920s-Dealer-Truck.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4351438"/>
            <a:ext cx="2366046" cy="1488169"/>
          </a:xfrm>
          <a:prstGeom prst="rect">
            <a:avLst/>
          </a:prstGeom>
          <a:noFill/>
          <a:ln>
            <a:solidFill>
              <a:schemeClr val="tx1"/>
            </a:solidFill>
          </a:ln>
        </p:spPr>
      </p:pic>
      <p:sp>
        <p:nvSpPr>
          <p:cNvPr id="17" name="Text Box 29"/>
          <p:cNvSpPr txBox="1">
            <a:spLocks noChangeArrowheads="1"/>
          </p:cNvSpPr>
          <p:nvPr/>
        </p:nvSpPr>
        <p:spPr bwMode="auto">
          <a:xfrm>
            <a:off x="136480" y="6167735"/>
            <a:ext cx="8915400" cy="461665"/>
          </a:xfrm>
          <a:prstGeom prst="rect">
            <a:avLst/>
          </a:prstGeom>
          <a:gradFill rotWithShape="1">
            <a:gsLst>
              <a:gs pos="0">
                <a:srgbClr val="8F0000"/>
              </a:gs>
              <a:gs pos="50000">
                <a:srgbClr val="FF0000"/>
              </a:gs>
              <a:gs pos="100000">
                <a:srgbClr val="8F0000"/>
              </a:gs>
            </a:gsLst>
            <a:lin ang="18900000" scaled="1"/>
          </a:gradFill>
          <a:ln w="9525">
            <a:noFill/>
            <a:miter lim="800000"/>
            <a:headEnd/>
            <a:tailEnd/>
          </a:ln>
        </p:spPr>
        <p:txBody>
          <a:bodyPr wrap="square">
            <a:spAutoFit/>
          </a:bodyPr>
          <a:lstStyle/>
          <a:p>
            <a:pPr algn="ctr" eaLnBrk="0" hangingPunct="0"/>
            <a:r>
              <a:rPr lang="en-US" b="1" dirty="0" smtClean="0">
                <a:solidFill>
                  <a:schemeClr val="bg1"/>
                </a:solidFill>
              </a:rPr>
              <a:t>Selling Great Tools Through Vans to Vehicle Technicians </a:t>
            </a:r>
            <a:endParaRPr lang="en-US" b="1" dirty="0">
              <a:solidFill>
                <a:schemeClr val="bg1"/>
              </a:solidFill>
            </a:endParaRPr>
          </a:p>
        </p:txBody>
      </p:sp>
      <p:pic>
        <p:nvPicPr>
          <p:cNvPr id="9"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3400" y="1729926"/>
            <a:ext cx="4079248" cy="240370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75093" y="2034726"/>
            <a:ext cx="2382152" cy="199996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10000" y="3485942"/>
            <a:ext cx="4947245" cy="2487695"/>
          </a:xfrm>
          <a:prstGeom prst="rect">
            <a:avLst/>
          </a:prstGeom>
        </p:spPr>
      </p:pic>
    </p:spTree>
    <p:extLst>
      <p:ext uri="{BB962C8B-B14F-4D97-AF65-F5344CB8AC3E}">
        <p14:creationId xmlns:p14="http://schemas.microsoft.com/office/powerpoint/2010/main" val="11969372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a:xfrm>
            <a:off x="228600" y="228600"/>
            <a:ext cx="7696200" cy="1325563"/>
          </a:xfrm>
        </p:spPr>
        <p:txBody>
          <a:bodyPr>
            <a:normAutofit/>
          </a:bodyPr>
          <a:lstStyle/>
          <a:p>
            <a:r>
              <a:rPr lang="en-US" sz="3200" dirty="0" smtClean="0"/>
              <a:t>Snap-on More Broadly Defined</a:t>
            </a:r>
          </a:p>
        </p:txBody>
      </p:sp>
      <p:sp>
        <p:nvSpPr>
          <p:cNvPr id="17" name="Text Box 29"/>
          <p:cNvSpPr txBox="1">
            <a:spLocks noChangeArrowheads="1"/>
          </p:cNvSpPr>
          <p:nvPr/>
        </p:nvSpPr>
        <p:spPr bwMode="auto">
          <a:xfrm>
            <a:off x="246380" y="1874401"/>
            <a:ext cx="2877820" cy="461665"/>
          </a:xfrm>
          <a:prstGeom prst="rect">
            <a:avLst/>
          </a:prstGeom>
          <a:gradFill rotWithShape="1">
            <a:gsLst>
              <a:gs pos="0">
                <a:srgbClr val="8F0000"/>
              </a:gs>
              <a:gs pos="50000">
                <a:srgbClr val="FF0000"/>
              </a:gs>
              <a:gs pos="100000">
                <a:srgbClr val="8F0000"/>
              </a:gs>
            </a:gsLst>
            <a:lin ang="18900000" scaled="1"/>
          </a:gradFill>
          <a:ln w="9525">
            <a:noFill/>
            <a:miter lim="800000"/>
            <a:headEnd/>
            <a:tailEnd/>
          </a:ln>
        </p:spPr>
        <p:txBody>
          <a:bodyPr wrap="square">
            <a:spAutoFit/>
          </a:bodyPr>
          <a:lstStyle/>
          <a:p>
            <a:pPr eaLnBrk="0" hangingPunct="0"/>
            <a:r>
              <a:rPr lang="en-US" b="1" dirty="0" smtClean="0">
                <a:solidFill>
                  <a:schemeClr val="bg1"/>
                </a:solidFill>
              </a:rPr>
              <a:t>Make Work Easier</a:t>
            </a:r>
            <a:endParaRPr lang="en-US" b="1" dirty="0">
              <a:solidFill>
                <a:schemeClr val="bg1"/>
              </a:solidFill>
            </a:endParaRPr>
          </a:p>
        </p:txBody>
      </p:sp>
      <p:sp>
        <p:nvSpPr>
          <p:cNvPr id="7" name="Text Box 29"/>
          <p:cNvSpPr txBox="1">
            <a:spLocks noChangeArrowheads="1"/>
          </p:cNvSpPr>
          <p:nvPr/>
        </p:nvSpPr>
        <p:spPr bwMode="auto">
          <a:xfrm>
            <a:off x="246380" y="2755206"/>
            <a:ext cx="3998784" cy="461665"/>
          </a:xfrm>
          <a:prstGeom prst="rect">
            <a:avLst/>
          </a:prstGeom>
          <a:gradFill rotWithShape="1">
            <a:gsLst>
              <a:gs pos="0">
                <a:srgbClr val="8F0000"/>
              </a:gs>
              <a:gs pos="50000">
                <a:srgbClr val="FF0000"/>
              </a:gs>
              <a:gs pos="100000">
                <a:srgbClr val="8F0000"/>
              </a:gs>
            </a:gsLst>
            <a:lin ang="18900000" scaled="1"/>
          </a:gradFill>
          <a:ln w="9525">
            <a:noFill/>
            <a:miter lim="800000"/>
            <a:headEnd/>
            <a:tailEnd/>
          </a:ln>
        </p:spPr>
        <p:txBody>
          <a:bodyPr wrap="square">
            <a:spAutoFit/>
          </a:bodyPr>
          <a:lstStyle/>
          <a:p>
            <a:pPr eaLnBrk="0" hangingPunct="0"/>
            <a:r>
              <a:rPr lang="en-US" b="1" dirty="0" smtClean="0">
                <a:solidFill>
                  <a:schemeClr val="bg1"/>
                </a:solidFill>
              </a:rPr>
              <a:t>For Serious Professionals</a:t>
            </a:r>
            <a:endParaRPr lang="en-US" b="1" dirty="0">
              <a:solidFill>
                <a:schemeClr val="bg1"/>
              </a:solidFill>
            </a:endParaRPr>
          </a:p>
        </p:txBody>
      </p:sp>
      <p:sp>
        <p:nvSpPr>
          <p:cNvPr id="8" name="Text Box 29"/>
          <p:cNvSpPr txBox="1">
            <a:spLocks noChangeArrowheads="1"/>
          </p:cNvSpPr>
          <p:nvPr/>
        </p:nvSpPr>
        <p:spPr bwMode="auto">
          <a:xfrm>
            <a:off x="246380" y="3641091"/>
            <a:ext cx="3998784" cy="461665"/>
          </a:xfrm>
          <a:prstGeom prst="rect">
            <a:avLst/>
          </a:prstGeom>
          <a:gradFill rotWithShape="1">
            <a:gsLst>
              <a:gs pos="0">
                <a:srgbClr val="8F0000"/>
              </a:gs>
              <a:gs pos="50000">
                <a:srgbClr val="FF0000"/>
              </a:gs>
              <a:gs pos="100000">
                <a:srgbClr val="8F0000"/>
              </a:gs>
            </a:gsLst>
            <a:lin ang="18900000" scaled="1"/>
          </a:gradFill>
          <a:ln w="9525">
            <a:noFill/>
            <a:miter lim="800000"/>
            <a:headEnd/>
            <a:tailEnd/>
          </a:ln>
        </p:spPr>
        <p:txBody>
          <a:bodyPr wrap="square">
            <a:spAutoFit/>
          </a:bodyPr>
          <a:lstStyle/>
          <a:p>
            <a:pPr eaLnBrk="0" hangingPunct="0"/>
            <a:r>
              <a:rPr lang="en-US" b="1" dirty="0" smtClean="0">
                <a:solidFill>
                  <a:schemeClr val="bg1"/>
                </a:solidFill>
              </a:rPr>
              <a:t>Performing Critical Tasks</a:t>
            </a:r>
            <a:endParaRPr lang="en-US" b="1" dirty="0">
              <a:solidFill>
                <a:schemeClr val="bg1"/>
              </a:solidFill>
            </a:endParaRPr>
          </a:p>
        </p:txBody>
      </p:sp>
      <p:sp>
        <p:nvSpPr>
          <p:cNvPr id="15" name="Text Box 29"/>
          <p:cNvSpPr txBox="1">
            <a:spLocks noChangeArrowheads="1"/>
          </p:cNvSpPr>
          <p:nvPr/>
        </p:nvSpPr>
        <p:spPr bwMode="auto">
          <a:xfrm>
            <a:off x="246380" y="4526976"/>
            <a:ext cx="4782820" cy="461665"/>
          </a:xfrm>
          <a:prstGeom prst="rect">
            <a:avLst/>
          </a:prstGeom>
          <a:gradFill rotWithShape="1">
            <a:gsLst>
              <a:gs pos="0">
                <a:srgbClr val="8F0000"/>
              </a:gs>
              <a:gs pos="50000">
                <a:srgbClr val="FF0000"/>
              </a:gs>
              <a:gs pos="100000">
                <a:srgbClr val="8F0000"/>
              </a:gs>
            </a:gsLst>
            <a:lin ang="18900000" scaled="1"/>
          </a:gradFill>
          <a:ln w="9525">
            <a:noFill/>
            <a:miter lim="800000"/>
            <a:headEnd/>
            <a:tailEnd/>
          </a:ln>
        </p:spPr>
        <p:txBody>
          <a:bodyPr wrap="square">
            <a:spAutoFit/>
          </a:bodyPr>
          <a:lstStyle/>
          <a:p>
            <a:pPr eaLnBrk="0" hangingPunct="0"/>
            <a:r>
              <a:rPr lang="en-US" b="1" dirty="0" smtClean="0">
                <a:solidFill>
                  <a:schemeClr val="bg1"/>
                </a:solidFill>
              </a:rPr>
              <a:t>In Workplaces of Consequence</a:t>
            </a:r>
            <a:endParaRPr lang="en-US" b="1" dirty="0">
              <a:solidFill>
                <a:schemeClr val="bg1"/>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46020" y="5081270"/>
            <a:ext cx="2039620" cy="1548130"/>
          </a:xfrm>
          <a:prstGeom prst="rect">
            <a:avLst/>
          </a:prstGeom>
          <a:ln>
            <a:solidFill>
              <a:schemeClr val="tx1"/>
            </a:solidFill>
          </a:ln>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380" y="5086350"/>
            <a:ext cx="2057400" cy="1543050"/>
          </a:xfrm>
          <a:prstGeom prst="rect">
            <a:avLst/>
          </a:prstGeom>
          <a:ln>
            <a:solidFill>
              <a:schemeClr val="tx1"/>
            </a:solidFill>
          </a:ln>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5340" y="5081270"/>
            <a:ext cx="2073936" cy="1545551"/>
          </a:xfrm>
          <a:prstGeom prst="rect">
            <a:avLst/>
          </a:prstGeom>
          <a:ln>
            <a:solidFill>
              <a:schemeClr val="tx1"/>
            </a:solidFill>
          </a:ln>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81600" y="1305572"/>
            <a:ext cx="2078261" cy="1558696"/>
          </a:xfrm>
          <a:prstGeom prst="rect">
            <a:avLst/>
          </a:prstGeom>
          <a:ln>
            <a:solidFill>
              <a:schemeClr val="tx1"/>
            </a:solidFill>
          </a:ln>
        </p:spPr>
      </p:pic>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24599" y="3098286"/>
            <a:ext cx="2142762" cy="1587547"/>
          </a:xfrm>
          <a:prstGeom prst="rect">
            <a:avLst/>
          </a:prstGeom>
          <a:ln>
            <a:solidFill>
              <a:schemeClr val="tx1"/>
            </a:solidFill>
          </a:ln>
        </p:spPr>
      </p:pic>
      <p:pic>
        <p:nvPicPr>
          <p:cNvPr id="23" name="Picture 2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838976" y="5081269"/>
            <a:ext cx="2086636" cy="1545551"/>
          </a:xfrm>
          <a:prstGeom prst="rect">
            <a:avLst/>
          </a:prstGeom>
          <a:ln>
            <a:solidFill>
              <a:schemeClr val="tx1"/>
            </a:solidFill>
          </a:ln>
        </p:spPr>
      </p:pic>
    </p:spTree>
    <p:extLst>
      <p:ext uri="{BB962C8B-B14F-4D97-AF65-F5344CB8AC3E}">
        <p14:creationId xmlns:p14="http://schemas.microsoft.com/office/powerpoint/2010/main" val="25584196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p:cNvSpPr>
            <a:spLocks noGrp="1" noChangeArrowheads="1"/>
          </p:cNvSpPr>
          <p:nvPr>
            <p:ph type="title"/>
          </p:nvPr>
        </p:nvSpPr>
        <p:spPr/>
        <p:txBody>
          <a:bodyPr/>
          <a:lstStyle/>
          <a:p>
            <a:r>
              <a:rPr lang="en-US" sz="3200" dirty="0" smtClean="0"/>
              <a:t>Cautionary Statement</a:t>
            </a:r>
            <a:r>
              <a:rPr lang="en-US" dirty="0" smtClean="0"/>
              <a:t/>
            </a:r>
            <a:br>
              <a:rPr lang="en-US" dirty="0" smtClean="0"/>
            </a:br>
            <a:endParaRPr lang="en-US" dirty="0" smtClean="0"/>
          </a:p>
        </p:txBody>
      </p:sp>
      <p:sp>
        <p:nvSpPr>
          <p:cNvPr id="690178" name="Rectangle 2"/>
          <p:cNvSpPr>
            <a:spLocks noGrp="1" noChangeArrowheads="1"/>
          </p:cNvSpPr>
          <p:nvPr>
            <p:ph idx="1"/>
          </p:nvPr>
        </p:nvSpPr>
        <p:spPr>
          <a:xfrm>
            <a:off x="628650" y="1447800"/>
            <a:ext cx="7886700" cy="4351338"/>
          </a:xfrm>
        </p:spPr>
        <p:txBody>
          <a:bodyPr>
            <a:noAutofit/>
          </a:bodyPr>
          <a:lstStyle/>
          <a:p>
            <a:pPr marL="0" indent="0" algn="just">
              <a:lnSpc>
                <a:spcPts val="2000"/>
              </a:lnSpc>
              <a:buNone/>
            </a:pPr>
            <a:r>
              <a:rPr lang="en-US" sz="1600" dirty="0" smtClean="0"/>
              <a:t>Information included in this presentation may contain statements, including earnings projections, that are forward-looking in nature and, accordingly, are subject to risks and uncertainties regarding Snap-on’s expected results.  Statements made that (i) are in the future tense; (ii) include the words “expects,” “anticipates,” “intends,” “approximates,” “plans,” “targets,” “estimates,” “believes,” or similar words that reference Snap-on or its management; (iii) are specifically identified as forward-looking; or (iv) describe Snap-on’s or management’s future outlook, plans, estimates, objectives or goals, are forward-looking statements within the meaning of the Private Securities Litigation Reform Act of 1995.  The company’s actual results may differ materially from those described or contemplated in the forward-looking statements.  Factors that may cause the company’s actual results to differ materially from those contained in the forward-looking statements include those found in the company’s reports filed with the Securities and Exchange Commission, including the information under the “Safe Harbor” and “Risk Factors” headings in its Annual Report on Form 10-K for the fiscal year ended January 3, 2015 and under “Management’s Discussion and Analysis of Financial Condition and Results of Operations – Caution Regarding Forward-Looking Statements” in its fiscal 2014 and fiscal 2015 Quarterly Reports on Form 10-Q, which are incorporated herein by reference.  Snap-on disclaims any responsibility to update any forward-looking statement provided during this presentation, except as required by law. </a:t>
            </a:r>
          </a:p>
          <a:p>
            <a:pPr marL="0" indent="0" algn="just">
              <a:lnSpc>
                <a:spcPts val="2000"/>
              </a:lnSpc>
              <a:buNone/>
            </a:pPr>
            <a:endParaRPr lang="en-US" sz="1600" dirty="0" smtClean="0"/>
          </a:p>
        </p:txBody>
      </p:sp>
    </p:spTree>
    <p:extLst>
      <p:ext uri="{BB962C8B-B14F-4D97-AF65-F5344CB8AC3E}">
        <p14:creationId xmlns:p14="http://schemas.microsoft.com/office/powerpoint/2010/main" val="26349201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p:txBody>
          <a:bodyPr/>
          <a:lstStyle/>
          <a:p>
            <a:r>
              <a:rPr lang="en-US" sz="3200" dirty="0" smtClean="0"/>
              <a:t>Runways for Growth</a:t>
            </a:r>
            <a:r>
              <a:rPr lang="en-US" dirty="0" smtClean="0"/>
              <a:t/>
            </a:r>
            <a:br>
              <a:rPr lang="en-US" dirty="0" smtClean="0"/>
            </a:br>
            <a:endParaRPr lang="en-US" dirty="0" smtClean="0"/>
          </a:p>
        </p:txBody>
      </p:sp>
      <p:sp>
        <p:nvSpPr>
          <p:cNvPr id="97282" name="Rectangle 3"/>
          <p:cNvSpPr>
            <a:spLocks noGrp="1" noChangeArrowheads="1"/>
          </p:cNvSpPr>
          <p:nvPr>
            <p:ph sz="half" idx="1"/>
          </p:nvPr>
        </p:nvSpPr>
        <p:spPr>
          <a:xfrm>
            <a:off x="476250" y="1371600"/>
            <a:ext cx="4705350" cy="4351338"/>
          </a:xfrm>
        </p:spPr>
        <p:txBody>
          <a:bodyPr/>
          <a:lstStyle/>
          <a:p>
            <a:r>
              <a:rPr lang="en-US" dirty="0" smtClean="0"/>
              <a:t>Enhance the franchise network</a:t>
            </a:r>
          </a:p>
          <a:p>
            <a:endParaRPr lang="en-US" dirty="0" smtClean="0"/>
          </a:p>
          <a:p>
            <a:r>
              <a:rPr lang="en-US" dirty="0" smtClean="0"/>
              <a:t>Expand with repair shop owners and managers</a:t>
            </a:r>
          </a:p>
          <a:p>
            <a:endParaRPr lang="en-US" dirty="0" smtClean="0"/>
          </a:p>
          <a:p>
            <a:r>
              <a:rPr lang="en-US" dirty="0" smtClean="0"/>
              <a:t>Extend to critical industries</a:t>
            </a:r>
          </a:p>
          <a:p>
            <a:endParaRPr lang="en-US" dirty="0" smtClean="0"/>
          </a:p>
          <a:p>
            <a:r>
              <a:rPr lang="en-US" dirty="0" smtClean="0"/>
              <a:t>Build in emerging markets</a:t>
            </a:r>
          </a:p>
          <a:p>
            <a:endParaRPr lang="en-US" dirty="0" smtClean="0"/>
          </a:p>
        </p:txBody>
      </p:sp>
      <p:sp>
        <p:nvSpPr>
          <p:cNvPr id="97283" name="Text Box 29"/>
          <p:cNvSpPr txBox="1">
            <a:spLocks noChangeArrowheads="1"/>
          </p:cNvSpPr>
          <p:nvPr/>
        </p:nvSpPr>
        <p:spPr bwMode="auto">
          <a:xfrm>
            <a:off x="914400" y="5753672"/>
            <a:ext cx="7772400" cy="461665"/>
          </a:xfrm>
          <a:prstGeom prst="rect">
            <a:avLst/>
          </a:prstGeom>
          <a:gradFill rotWithShape="1">
            <a:gsLst>
              <a:gs pos="0">
                <a:srgbClr val="8F0000"/>
              </a:gs>
              <a:gs pos="50000">
                <a:srgbClr val="FF0000"/>
              </a:gs>
              <a:gs pos="100000">
                <a:srgbClr val="8F0000"/>
              </a:gs>
            </a:gsLst>
            <a:lin ang="18900000" scaled="1"/>
          </a:gradFill>
          <a:ln w="9525">
            <a:noFill/>
            <a:miter lim="800000"/>
            <a:headEnd/>
            <a:tailEnd/>
          </a:ln>
        </p:spPr>
        <p:txBody>
          <a:bodyPr wrap="square">
            <a:spAutoFit/>
          </a:bodyPr>
          <a:lstStyle/>
          <a:p>
            <a:pPr algn="ctr" eaLnBrk="0" hangingPunct="0"/>
            <a:r>
              <a:rPr lang="en-US" b="1" dirty="0" smtClean="0">
                <a:solidFill>
                  <a:schemeClr val="bg1"/>
                </a:solidFill>
              </a:rPr>
              <a:t>Investing </a:t>
            </a:r>
            <a:r>
              <a:rPr lang="en-US" b="1" dirty="0">
                <a:solidFill>
                  <a:schemeClr val="bg1"/>
                </a:solidFill>
              </a:rPr>
              <a:t>in </a:t>
            </a:r>
            <a:r>
              <a:rPr lang="en-US" b="1" dirty="0" smtClean="0">
                <a:solidFill>
                  <a:schemeClr val="bg1"/>
                </a:solidFill>
              </a:rPr>
              <a:t>These Strategically </a:t>
            </a:r>
            <a:r>
              <a:rPr lang="en-US" b="1" dirty="0">
                <a:solidFill>
                  <a:schemeClr val="bg1"/>
                </a:solidFill>
              </a:rPr>
              <a:t>D</a:t>
            </a:r>
            <a:r>
              <a:rPr lang="en-US" b="1" dirty="0" smtClean="0">
                <a:solidFill>
                  <a:schemeClr val="bg1"/>
                </a:solidFill>
              </a:rPr>
              <a:t>ecisive </a:t>
            </a:r>
            <a:r>
              <a:rPr lang="en-US" b="1" dirty="0">
                <a:solidFill>
                  <a:schemeClr val="bg1"/>
                </a:solidFill>
              </a:rPr>
              <a:t>A</a:t>
            </a:r>
            <a:r>
              <a:rPr lang="en-US" b="1" dirty="0" smtClean="0">
                <a:solidFill>
                  <a:schemeClr val="bg1"/>
                </a:solidFill>
              </a:rPr>
              <a:t>reas</a:t>
            </a:r>
            <a:endParaRPr lang="en-US" b="1" dirty="0">
              <a:solidFill>
                <a:schemeClr val="bg1"/>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24400" y="2030413"/>
            <a:ext cx="4165600" cy="3124200"/>
          </a:xfrm>
          <a:prstGeom prst="rect">
            <a:avLst/>
          </a:prstGeom>
          <a:ln>
            <a:solidFill>
              <a:schemeClr val="tx1"/>
            </a:solidFill>
          </a:ln>
        </p:spPr>
      </p:pic>
    </p:spTree>
    <p:extLst>
      <p:ext uri="{BB962C8B-B14F-4D97-AF65-F5344CB8AC3E}">
        <p14:creationId xmlns:p14="http://schemas.microsoft.com/office/powerpoint/2010/main" val="26867949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3820" y="4232085"/>
            <a:ext cx="2514600" cy="1885950"/>
          </a:xfrm>
          <a:prstGeom prst="rect">
            <a:avLst/>
          </a:prstGeom>
          <a:ln>
            <a:solidFill>
              <a:schemeClr val="tx1"/>
            </a:solidFill>
          </a:ln>
        </p:spPr>
      </p:pic>
      <p:sp>
        <p:nvSpPr>
          <p:cNvPr id="100353" name="Rectangle 2"/>
          <p:cNvSpPr>
            <a:spLocks noGrp="1" noChangeArrowheads="1"/>
          </p:cNvSpPr>
          <p:nvPr>
            <p:ph type="title"/>
          </p:nvPr>
        </p:nvSpPr>
        <p:spPr>
          <a:xfrm>
            <a:off x="228600" y="228600"/>
            <a:ext cx="7467600" cy="1325563"/>
          </a:xfrm>
        </p:spPr>
        <p:txBody>
          <a:bodyPr>
            <a:normAutofit fontScale="90000"/>
          </a:bodyPr>
          <a:lstStyle/>
          <a:p>
            <a:r>
              <a:rPr lang="en-US" dirty="0" smtClean="0"/>
              <a:t>Enhance the Franchise Network-</a:t>
            </a:r>
            <a:br>
              <a:rPr lang="en-US" dirty="0" smtClean="0"/>
            </a:br>
            <a:r>
              <a:rPr lang="en-US" dirty="0" smtClean="0"/>
              <a:t>Reach More Technicians</a:t>
            </a:r>
          </a:p>
        </p:txBody>
      </p:sp>
      <p:sp>
        <p:nvSpPr>
          <p:cNvPr id="3" name="Content Placeholder 2"/>
          <p:cNvSpPr>
            <a:spLocks noGrp="1"/>
          </p:cNvSpPr>
          <p:nvPr>
            <p:ph sz="half" idx="1"/>
          </p:nvPr>
        </p:nvSpPr>
        <p:spPr>
          <a:xfrm>
            <a:off x="381000" y="1623027"/>
            <a:ext cx="3886200" cy="4351338"/>
          </a:xfrm>
        </p:spPr>
        <p:txBody>
          <a:bodyPr>
            <a:noAutofit/>
          </a:bodyPr>
          <a:lstStyle/>
          <a:p>
            <a:pPr lvl="0">
              <a:lnSpc>
                <a:spcPct val="110000"/>
              </a:lnSpc>
              <a:spcAft>
                <a:spcPts val="1800"/>
              </a:spcAft>
            </a:pPr>
            <a:r>
              <a:rPr lang="en-US" dirty="0" smtClean="0"/>
              <a:t>Maintain strong franchisee health metrics</a:t>
            </a:r>
          </a:p>
          <a:p>
            <a:pPr lvl="0">
              <a:lnSpc>
                <a:spcPct val="110000"/>
              </a:lnSpc>
              <a:spcAft>
                <a:spcPts val="1800"/>
              </a:spcAft>
            </a:pPr>
            <a:r>
              <a:rPr lang="en-US" dirty="0" smtClean="0"/>
              <a:t>Increase franchisee productivity</a:t>
            </a:r>
          </a:p>
          <a:p>
            <a:pPr lvl="0">
              <a:lnSpc>
                <a:spcPct val="110000"/>
              </a:lnSpc>
              <a:spcAft>
                <a:spcPts val="1800"/>
              </a:spcAft>
            </a:pPr>
            <a:r>
              <a:rPr lang="en-US" dirty="0" smtClean="0"/>
              <a:t>Improve coverage by filling routes more quickly</a:t>
            </a:r>
          </a:p>
          <a:p>
            <a:pPr lvl="0">
              <a:lnSpc>
                <a:spcPct val="110000"/>
              </a:lnSpc>
              <a:spcAft>
                <a:spcPts val="1800"/>
              </a:spcAft>
            </a:pPr>
            <a:r>
              <a:rPr lang="en-US" dirty="0" smtClean="0"/>
              <a:t>Innovate the selling process with programs aimed at amplifying the power of the van</a:t>
            </a:r>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5839"/>
          <a:stretch/>
        </p:blipFill>
        <p:spPr>
          <a:xfrm>
            <a:off x="4233333" y="3505200"/>
            <a:ext cx="2438400" cy="192748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6580" y="1467390"/>
            <a:ext cx="3291840" cy="246888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52787" y="5196736"/>
            <a:ext cx="2681033" cy="1644331"/>
          </a:xfrm>
          <a:prstGeom prst="rect">
            <a:avLst/>
          </a:prstGeom>
          <a:noFill/>
          <a:ln>
            <a:no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3005822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15595" y="4625832"/>
            <a:ext cx="1342260" cy="1780032"/>
          </a:xfrm>
          <a:prstGeom prst="rect">
            <a:avLst/>
          </a:prstGeom>
        </p:spPr>
      </p:pic>
      <p:sp>
        <p:nvSpPr>
          <p:cNvPr id="101378" name="Rectangle 2"/>
          <p:cNvSpPr>
            <a:spLocks noGrp="1" noChangeArrowheads="1"/>
          </p:cNvSpPr>
          <p:nvPr>
            <p:ph type="title"/>
          </p:nvPr>
        </p:nvSpPr>
        <p:spPr>
          <a:xfrm>
            <a:off x="185955" y="161555"/>
            <a:ext cx="7543800" cy="1325563"/>
          </a:xfrm>
        </p:spPr>
        <p:txBody>
          <a:bodyPr>
            <a:normAutofit/>
          </a:bodyPr>
          <a:lstStyle/>
          <a:p>
            <a:r>
              <a:rPr lang="en-US" sz="3200" dirty="0" smtClean="0"/>
              <a:t>Expand with Repair Shop Owners and Managers</a:t>
            </a:r>
          </a:p>
        </p:txBody>
      </p:sp>
      <p:sp>
        <p:nvSpPr>
          <p:cNvPr id="101380" name="Rectangle 3"/>
          <p:cNvSpPr>
            <a:spLocks noGrp="1" noChangeArrowheads="1"/>
          </p:cNvSpPr>
          <p:nvPr>
            <p:ph idx="1"/>
          </p:nvPr>
        </p:nvSpPr>
        <p:spPr>
          <a:xfrm>
            <a:off x="114265" y="1550050"/>
            <a:ext cx="2473960" cy="4876800"/>
          </a:xfrm>
        </p:spPr>
        <p:txBody>
          <a:bodyPr>
            <a:normAutofit fontScale="92500" lnSpcReduction="10000"/>
          </a:bodyPr>
          <a:lstStyle/>
          <a:p>
            <a:pPr>
              <a:spcAft>
                <a:spcPts val="1200"/>
              </a:spcAft>
            </a:pPr>
            <a:r>
              <a:rPr lang="en-US" sz="2000" dirty="0" smtClean="0"/>
              <a:t>Leverage deep understanding of customers in parts and service operations </a:t>
            </a:r>
          </a:p>
          <a:p>
            <a:pPr>
              <a:spcAft>
                <a:spcPts val="1200"/>
              </a:spcAft>
            </a:pPr>
            <a:r>
              <a:rPr lang="en-US" sz="2000" dirty="0" smtClean="0"/>
              <a:t>Help shop owners and managers improve both technical competency and business acumen</a:t>
            </a:r>
          </a:p>
          <a:p>
            <a:pPr>
              <a:spcAft>
                <a:spcPts val="1200"/>
              </a:spcAft>
            </a:pPr>
            <a:r>
              <a:rPr lang="en-US" sz="2000" dirty="0" smtClean="0"/>
              <a:t>Grow and integrate broad capabilities</a:t>
            </a:r>
          </a:p>
          <a:p>
            <a:pPr>
              <a:spcAft>
                <a:spcPts val="1200"/>
              </a:spcAft>
            </a:pPr>
            <a:r>
              <a:rPr lang="en-US" sz="2000" dirty="0" smtClean="0"/>
              <a:t>Create more to sell to this important customer group</a:t>
            </a:r>
          </a:p>
          <a:p>
            <a:pPr>
              <a:spcAft>
                <a:spcPts val="1200"/>
              </a:spcAft>
            </a:pPr>
            <a:endParaRPr lang="en-US" sz="2000" dirty="0" smtClean="0"/>
          </a:p>
          <a:p>
            <a:pPr>
              <a:spcAft>
                <a:spcPts val="1200"/>
              </a:spcAft>
            </a:pPr>
            <a:endParaRPr lang="en-US" sz="2000" dirty="0" smtClean="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9959" y="1447800"/>
            <a:ext cx="3657600" cy="2743200"/>
          </a:xfrm>
          <a:prstGeom prst="rect">
            <a:avLst/>
          </a:prstGeom>
          <a:ln>
            <a:solidFill>
              <a:schemeClr val="tx1"/>
            </a:solidFill>
          </a:ln>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69483" y="4721317"/>
            <a:ext cx="2448076" cy="1644230"/>
          </a:xfrm>
          <a:prstGeom prst="rect">
            <a:avLst/>
          </a:prstGeom>
          <a:ln>
            <a:solidFill>
              <a:schemeClr val="tx1"/>
            </a:solidFill>
          </a:ln>
        </p:spPr>
      </p:pic>
      <p:pic>
        <p:nvPicPr>
          <p:cNvPr id="13" name="Picture 12" descr="EEHD184040BX_v3 w REPAIR CONNECT screen.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55426" y="1376799"/>
            <a:ext cx="1480911" cy="1137608"/>
          </a:xfrm>
          <a:prstGeom prst="rect">
            <a:avLst/>
          </a:prstGeom>
        </p:spPr>
      </p:pic>
      <p:pic>
        <p:nvPicPr>
          <p:cNvPr id="15" name="Picture 14" descr="C:\Users\pq5824\AppData\Local\Microsoft\Windows\Temporary Internet Files\Content.Outlook\KPAL2QIN\2014-03 Manager on Computer.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868391" y="4067903"/>
            <a:ext cx="1547635" cy="1306828"/>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863693">
            <a:off x="6462193" y="5308833"/>
            <a:ext cx="2239822" cy="1535474"/>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53010" y="2514407"/>
            <a:ext cx="1978396" cy="1483797"/>
          </a:xfrm>
          <a:prstGeom prst="rect">
            <a:avLst/>
          </a:prstGeom>
          <a:ln>
            <a:solidFill>
              <a:schemeClr val="tx1"/>
            </a:solidFill>
          </a:ln>
        </p:spPr>
      </p:pic>
    </p:spTree>
    <p:extLst>
      <p:ext uri="{BB962C8B-B14F-4D97-AF65-F5344CB8AC3E}">
        <p14:creationId xmlns:p14="http://schemas.microsoft.com/office/powerpoint/2010/main" val="9008956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24200" y="1682508"/>
            <a:ext cx="6019800" cy="4405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normAutofit/>
          </a:bodyPr>
          <a:lstStyle/>
          <a:p>
            <a:pPr lvl="0"/>
            <a:r>
              <a:rPr lang="en-US" sz="3200" dirty="0" smtClean="0"/>
              <a:t>Extend to Critical Industries</a:t>
            </a:r>
            <a:endParaRPr lang="en-US" sz="3200" dirty="0"/>
          </a:p>
        </p:txBody>
      </p:sp>
      <p:sp>
        <p:nvSpPr>
          <p:cNvPr id="5" name="Content Placeholder 4"/>
          <p:cNvSpPr>
            <a:spLocks noGrp="1"/>
          </p:cNvSpPr>
          <p:nvPr>
            <p:ph idx="1"/>
          </p:nvPr>
        </p:nvSpPr>
        <p:spPr>
          <a:xfrm>
            <a:off x="457200" y="1744662"/>
            <a:ext cx="2743200" cy="4351338"/>
          </a:xfrm>
        </p:spPr>
        <p:txBody>
          <a:bodyPr>
            <a:normAutofit lnSpcReduction="10000"/>
          </a:bodyPr>
          <a:lstStyle/>
          <a:p>
            <a:pPr lvl="0">
              <a:spcAft>
                <a:spcPts val="1200"/>
              </a:spcAft>
            </a:pPr>
            <a:r>
              <a:rPr lang="en-US" sz="2000" dirty="0" smtClean="0"/>
              <a:t>Serve more places where tasks with high consequences for failure require repeatability and reliability</a:t>
            </a:r>
          </a:p>
          <a:p>
            <a:pPr lvl="0">
              <a:spcAft>
                <a:spcPts val="1200"/>
              </a:spcAft>
            </a:pPr>
            <a:r>
              <a:rPr lang="en-US" sz="2000" dirty="0" smtClean="0"/>
              <a:t>Build a deep understanding of the work performed</a:t>
            </a:r>
          </a:p>
          <a:p>
            <a:pPr lvl="0">
              <a:spcAft>
                <a:spcPts val="1200"/>
              </a:spcAft>
            </a:pPr>
            <a:r>
              <a:rPr lang="en-US" sz="2000" dirty="0"/>
              <a:t>Provide specialized productivity solutions for critical </a:t>
            </a:r>
            <a:r>
              <a:rPr lang="en-US" sz="2000" dirty="0" smtClean="0"/>
              <a:t>tasks</a:t>
            </a:r>
            <a:endParaRPr lang="en-US" sz="2000" dirty="0"/>
          </a:p>
        </p:txBody>
      </p:sp>
    </p:spTree>
    <p:extLst>
      <p:ext uri="{BB962C8B-B14F-4D97-AF65-F5344CB8AC3E}">
        <p14:creationId xmlns:p14="http://schemas.microsoft.com/office/powerpoint/2010/main" val="5103057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2"/>
          <p:cNvSpPr>
            <a:spLocks noGrp="1"/>
          </p:cNvSpPr>
          <p:nvPr>
            <p:ph type="title"/>
          </p:nvPr>
        </p:nvSpPr>
        <p:spPr>
          <a:xfrm>
            <a:off x="237067" y="214031"/>
            <a:ext cx="7086600" cy="1325563"/>
          </a:xfrm>
        </p:spPr>
        <p:txBody>
          <a:bodyPr/>
          <a:lstStyle/>
          <a:p>
            <a:r>
              <a:rPr lang="en-US" sz="3200" dirty="0" smtClean="0"/>
              <a:t>Build in Emerging Markets</a:t>
            </a:r>
            <a:r>
              <a:rPr lang="en-US" dirty="0" smtClean="0"/>
              <a:t/>
            </a:r>
            <a:br>
              <a:rPr lang="en-US" dirty="0" smtClean="0"/>
            </a:br>
            <a:endParaRPr lang="en-US" dirty="0" smtClean="0"/>
          </a:p>
        </p:txBody>
      </p:sp>
      <p:sp>
        <p:nvSpPr>
          <p:cNvPr id="2" name="Content Placeholder 1"/>
          <p:cNvSpPr>
            <a:spLocks noGrp="1"/>
          </p:cNvSpPr>
          <p:nvPr>
            <p:ph idx="1"/>
          </p:nvPr>
        </p:nvSpPr>
        <p:spPr>
          <a:xfrm>
            <a:off x="51309" y="1111551"/>
            <a:ext cx="4724400" cy="4351338"/>
          </a:xfrm>
        </p:spPr>
        <p:txBody>
          <a:bodyPr/>
          <a:lstStyle/>
          <a:p>
            <a:pPr>
              <a:spcAft>
                <a:spcPts val="1200"/>
              </a:spcAft>
            </a:pPr>
            <a:r>
              <a:rPr lang="en-US" dirty="0" smtClean="0"/>
              <a:t>Create manufacturing capacity</a:t>
            </a:r>
          </a:p>
          <a:p>
            <a:pPr>
              <a:spcAft>
                <a:spcPts val="1200"/>
              </a:spcAft>
            </a:pPr>
            <a:r>
              <a:rPr lang="en-US" dirty="0" smtClean="0"/>
              <a:t>Establish distribution and sales reach</a:t>
            </a:r>
          </a:p>
          <a:p>
            <a:pPr>
              <a:spcAft>
                <a:spcPts val="1200"/>
              </a:spcAft>
            </a:pPr>
            <a:r>
              <a:rPr lang="en-US" dirty="0" smtClean="0"/>
              <a:t>Launch new product lines</a:t>
            </a:r>
          </a:p>
          <a:p>
            <a:pPr>
              <a:spcAft>
                <a:spcPts val="1200"/>
              </a:spcAft>
            </a:pPr>
            <a:endParaRPr lang="en-US" dirty="0"/>
          </a:p>
        </p:txBody>
      </p:sp>
      <p:pic>
        <p:nvPicPr>
          <p:cNvPr id="8" name="Picture 6"/>
          <p:cNvPicPr preferRelativeResize="0">
            <a:picLocks noChangeArrowheads="1"/>
          </p:cNvPicPr>
          <p:nvPr/>
        </p:nvPicPr>
        <p:blipFill>
          <a:blip r:embed="rId2" cstate="print"/>
          <a:srcRect/>
          <a:stretch>
            <a:fillRect/>
          </a:stretch>
        </p:blipFill>
        <p:spPr bwMode="auto">
          <a:xfrm>
            <a:off x="6375400" y="4842098"/>
            <a:ext cx="2667000" cy="1863502"/>
          </a:xfrm>
          <a:prstGeom prst="rect">
            <a:avLst/>
          </a:prstGeom>
          <a:noFill/>
          <a:ln w="9525">
            <a:solidFill>
              <a:schemeClr val="tx1"/>
            </a:solidFill>
            <a:miter lim="800000"/>
            <a:headEnd/>
            <a:tailEnd/>
          </a:ln>
        </p:spPr>
      </p:pic>
      <p:pic>
        <p:nvPicPr>
          <p:cNvPr id="14" name="Picture 3" descr="UHR_BLP_Page_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3778278"/>
            <a:ext cx="2819400" cy="2892316"/>
          </a:xfrm>
          <a:prstGeom prst="rect">
            <a:avLst/>
          </a:prstGeom>
          <a:noFill/>
          <a:ln w="9525">
            <a:solidFill>
              <a:schemeClr val="tx1"/>
            </a:solidFill>
            <a:miter lim="800000"/>
            <a:headEnd/>
            <a:tailEnd/>
          </a:ln>
        </p:spPr>
      </p:pic>
      <p:pic>
        <p:nvPicPr>
          <p:cNvPr id="15" name="Picture 33" descr="C:\Users\jiangh1\AppData\Local\Microsoft\Windows\Temporary Internet Files\Content.Outlook\8C1EVNBG\Nanjing.jpg"/>
          <p:cNvPicPr>
            <a:picLocks noChangeAspect="1" noChangeArrowheads="1"/>
          </p:cNvPicPr>
          <p:nvPr/>
        </p:nvPicPr>
        <p:blipFill>
          <a:blip r:embed="rId4" cstate="print"/>
          <a:srcRect/>
          <a:stretch>
            <a:fillRect/>
          </a:stretch>
        </p:blipFill>
        <p:spPr bwMode="auto">
          <a:xfrm>
            <a:off x="4770629" y="1203166"/>
            <a:ext cx="2808938" cy="1828800"/>
          </a:xfrm>
          <a:prstGeom prst="rect">
            <a:avLst/>
          </a:prstGeom>
          <a:noFill/>
          <a:ln>
            <a:solidFill>
              <a:schemeClr val="tx1"/>
            </a:solidFill>
          </a:ln>
        </p:spPr>
      </p:pic>
      <p:pic>
        <p:nvPicPr>
          <p:cNvPr id="1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251523" y="3124660"/>
            <a:ext cx="3413125" cy="1600200"/>
          </a:xfrm>
          <a:prstGeom prst="rect">
            <a:avLst/>
          </a:prstGeom>
          <a:noFill/>
          <a:ln w="9525" algn="ctr">
            <a:solidFill>
              <a:schemeClr val="tx1"/>
            </a:solidFill>
            <a:miter lim="800000"/>
            <a:headEnd/>
            <a:tailEnd/>
          </a:ln>
        </p:spPr>
      </p:pic>
      <p:pic>
        <p:nvPicPr>
          <p:cNvPr id="17" name="Picture 16"/>
          <p:cNvPicPr>
            <a:picLocks noChangeAspect="1"/>
          </p:cNvPicPr>
          <p:nvPr/>
        </p:nvPicPr>
        <p:blipFill rotWithShape="1">
          <a:blip r:embed="rId6" cstate="screen">
            <a:lum bright="12000"/>
            <a:extLst>
              <a:ext uri="{28A0092B-C50C-407E-A947-70E740481C1C}">
                <a14:useLocalDpi xmlns:a14="http://schemas.microsoft.com/office/drawing/2010/main"/>
              </a:ext>
            </a:extLst>
          </a:blip>
          <a:srcRect b="21740"/>
          <a:stretch/>
        </p:blipFill>
        <p:spPr>
          <a:xfrm>
            <a:off x="6756400" y="3402348"/>
            <a:ext cx="2286000" cy="1113397"/>
          </a:xfrm>
          <a:prstGeom prst="rect">
            <a:avLst/>
          </a:prstGeom>
        </p:spPr>
      </p:pic>
      <p:pic>
        <p:nvPicPr>
          <p:cNvPr id="19" name="il_fi" descr="http://4.bp.blogspot.com/-BFiyMKd39-E/UL-fP66F3SI/AAAAAAAATSg/G2yQQ956UH0/s1600/vistoria+do+detran.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416300" y="4910249"/>
            <a:ext cx="2590800" cy="1727200"/>
          </a:xfrm>
          <a:prstGeom prst="rect">
            <a:avLst/>
          </a:prstGeom>
          <a:ln w="9525">
            <a:solidFill>
              <a:srgbClr val="000000"/>
            </a:solidFill>
            <a:miter lim="800000"/>
            <a:headEnd/>
            <a:tailEnd/>
          </a:ln>
          <a:effectLst>
            <a:outerShdw blurRad="50800" dist="38100" dir="2700000" algn="tl" rotWithShape="0">
              <a:srgbClr val="000000">
                <a:alpha val="43000"/>
              </a:srgbClr>
            </a:outerShdw>
          </a:effectLst>
          <a:extLst/>
        </p:spPr>
      </p:pic>
    </p:spTree>
    <p:extLst>
      <p:ext uri="{BB962C8B-B14F-4D97-AF65-F5344CB8AC3E}">
        <p14:creationId xmlns:p14="http://schemas.microsoft.com/office/powerpoint/2010/main" val="40704950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topnews.net.nz/images/US-currency.jpg"/>
          <p:cNvPicPr>
            <a:picLocks noChangeAspect="1" noChangeArrowheads="1"/>
          </p:cNvPicPr>
          <p:nvPr/>
        </p:nvPicPr>
        <p:blipFill rotWithShape="1">
          <a:blip r:embed="rId4" cstate="print">
            <a:lum bright="74000" contrast="-79000"/>
            <a:extLst>
              <a:ext uri="{28A0092B-C50C-407E-A947-70E740481C1C}">
                <a14:useLocalDpi xmlns:a14="http://schemas.microsoft.com/office/drawing/2010/main"/>
              </a:ext>
            </a:extLst>
          </a:blip>
          <a:srcRect/>
          <a:stretch/>
        </p:blipFill>
        <p:spPr bwMode="auto">
          <a:xfrm>
            <a:off x="0" y="-3416"/>
            <a:ext cx="9144000" cy="6861416"/>
          </a:xfrm>
          <a:prstGeom prst="rect">
            <a:avLst/>
          </a:prstGeom>
          <a:noFill/>
          <a:extLst>
            <a:ext uri="{909E8E84-426E-40DD-AFC4-6F175D3DCCD1}">
              <a14:hiddenFill xmlns:a14="http://schemas.microsoft.com/office/drawing/2010/main">
                <a:solidFill>
                  <a:srgbClr val="FFFFFF"/>
                </a:solidFill>
              </a14:hiddenFill>
            </a:ext>
          </a:extLst>
        </p:spPr>
      </p:pic>
      <p:sp>
        <p:nvSpPr>
          <p:cNvPr id="6147" name="Text Box 4"/>
          <p:cNvSpPr txBox="1">
            <a:spLocks noChangeArrowheads="1"/>
          </p:cNvSpPr>
          <p:nvPr/>
        </p:nvSpPr>
        <p:spPr bwMode="auto">
          <a:xfrm>
            <a:off x="6629400" y="4419601"/>
            <a:ext cx="1600200" cy="307777"/>
          </a:xfrm>
          <a:prstGeom prst="rect">
            <a:avLst/>
          </a:prstGeom>
          <a:noFill/>
          <a:ln w="9525">
            <a:noFill/>
            <a:miter lim="800000"/>
            <a:headEnd/>
            <a:tailEnd/>
          </a:ln>
        </p:spPr>
        <p:txBody>
          <a:bodyPr>
            <a:spAutoFit/>
          </a:bodyPr>
          <a:lstStyle/>
          <a:p>
            <a:pPr algn="ctr">
              <a:spcBef>
                <a:spcPct val="50000"/>
              </a:spcBef>
            </a:pPr>
            <a:endParaRPr lang="en-US" sz="1400" b="1" dirty="0">
              <a:solidFill>
                <a:schemeClr val="bg1"/>
              </a:solidFill>
              <a:cs typeface="Times New Roman" pitchFamily="18" charset="0"/>
            </a:endParaRPr>
          </a:p>
        </p:txBody>
      </p:sp>
      <p:sp>
        <p:nvSpPr>
          <p:cNvPr id="6148" name="Rectangle 3"/>
          <p:cNvSpPr>
            <a:spLocks noGrp="1" noChangeArrowheads="1"/>
          </p:cNvSpPr>
          <p:nvPr>
            <p:ph type="title"/>
          </p:nvPr>
        </p:nvSpPr>
        <p:spPr/>
        <p:txBody>
          <a:bodyPr>
            <a:normAutofit/>
          </a:bodyPr>
          <a:lstStyle/>
          <a:p>
            <a:r>
              <a:rPr lang="en-US" sz="3200" dirty="0" smtClean="0"/>
              <a:t>Net Sales and OI Margin Trend</a:t>
            </a:r>
          </a:p>
        </p:txBody>
      </p:sp>
      <p:sp>
        <p:nvSpPr>
          <p:cNvPr id="7" name="Text Box 15"/>
          <p:cNvSpPr txBox="1">
            <a:spLocks noChangeArrowheads="1"/>
          </p:cNvSpPr>
          <p:nvPr/>
        </p:nvSpPr>
        <p:spPr bwMode="auto">
          <a:xfrm>
            <a:off x="304800" y="6428601"/>
            <a:ext cx="6858000" cy="276999"/>
          </a:xfrm>
          <a:prstGeom prst="rect">
            <a:avLst/>
          </a:prstGeom>
          <a:noFill/>
          <a:ln w="9525">
            <a:noFill/>
            <a:miter lim="800000"/>
            <a:headEnd/>
            <a:tailEnd/>
          </a:ln>
        </p:spPr>
        <p:txBody>
          <a:bodyPr wrap="square">
            <a:spAutoFit/>
          </a:bodyPr>
          <a:lstStyle/>
          <a:p>
            <a:pPr marL="53975">
              <a:spcBef>
                <a:spcPct val="50000"/>
              </a:spcBef>
            </a:pPr>
            <a:r>
              <a:rPr lang="en-US" sz="1200" dirty="0" smtClean="0">
                <a:cs typeface="Times New Roman" pitchFamily="18" charset="0"/>
              </a:rPr>
              <a:t>* 2006 </a:t>
            </a:r>
            <a:r>
              <a:rPr lang="en-US" sz="1200" dirty="0">
                <a:cs typeface="Times New Roman" pitchFamily="18" charset="0"/>
              </a:rPr>
              <a:t>excludes </a:t>
            </a:r>
            <a:r>
              <a:rPr lang="en-US" sz="1200" dirty="0" smtClean="0">
                <a:cs typeface="Times New Roman" pitchFamily="18" charset="0"/>
              </a:rPr>
              <a:t>$</a:t>
            </a:r>
            <a:r>
              <a:rPr lang="en-US" sz="1200" dirty="0">
                <a:cs typeface="Times New Roman" pitchFamily="18" charset="0"/>
              </a:rPr>
              <a:t>38.0 million legal </a:t>
            </a:r>
            <a:r>
              <a:rPr lang="en-US" sz="1200" dirty="0" smtClean="0">
                <a:cs typeface="Times New Roman" pitchFamily="18" charset="0"/>
              </a:rPr>
              <a:t>settlement; including settlement, OI Margin was 6.1%  </a:t>
            </a:r>
            <a:endParaRPr lang="en-US" sz="1200" dirty="0">
              <a:cs typeface="Times New Roman" pitchFamily="18" charset="0"/>
            </a:endParaRPr>
          </a:p>
        </p:txBody>
      </p:sp>
      <p:graphicFrame>
        <p:nvGraphicFramePr>
          <p:cNvPr id="2" name="Object 1"/>
          <p:cNvGraphicFramePr>
            <a:graphicFrameLocks/>
          </p:cNvGraphicFramePr>
          <p:nvPr>
            <p:extLst/>
          </p:nvPr>
        </p:nvGraphicFramePr>
        <p:xfrm>
          <a:off x="4763" y="1417638"/>
          <a:ext cx="9147175" cy="4883150"/>
        </p:xfrm>
        <a:graphic>
          <a:graphicData uri="http://schemas.openxmlformats.org/presentationml/2006/ole">
            <mc:AlternateContent xmlns:mc="http://schemas.openxmlformats.org/markup-compatibility/2006">
              <mc:Choice xmlns:v="urn:schemas-microsoft-com:vml" Requires="v">
                <p:oleObj spid="_x0000_s2081" name="Worksheet" r:id="rId5" imgW="6749981" imgH="3206883" progId="Excel.Sheet.12">
                  <p:embed/>
                </p:oleObj>
              </mc:Choice>
              <mc:Fallback>
                <p:oleObj name="Worksheet" r:id="rId5" imgW="6749981" imgH="3206883" progId="Excel.Sheet.12">
                  <p:embed/>
                  <p:pic>
                    <p:nvPicPr>
                      <p:cNvPr id="0" name=""/>
                      <p:cNvPicPr/>
                      <p:nvPr/>
                    </p:nvPicPr>
                    <p:blipFill>
                      <a:blip r:embed="rId6"/>
                      <a:stretch>
                        <a:fillRect/>
                      </a:stretch>
                    </p:blipFill>
                    <p:spPr>
                      <a:xfrm>
                        <a:off x="4763" y="1417638"/>
                        <a:ext cx="9147175" cy="4883150"/>
                      </a:xfrm>
                      <a:prstGeom prst="rect">
                        <a:avLst/>
                      </a:prstGeom>
                      <a:ln>
                        <a:noFill/>
                      </a:ln>
                    </p:spPr>
                  </p:pic>
                </p:oleObj>
              </mc:Fallback>
            </mc:AlternateContent>
          </a:graphicData>
        </a:graphic>
      </p:graphicFrame>
    </p:spTree>
    <p:extLst>
      <p:ext uri="{BB962C8B-B14F-4D97-AF65-F5344CB8AC3E}">
        <p14:creationId xmlns:p14="http://schemas.microsoft.com/office/powerpoint/2010/main" val="334162280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topnews.net.nz/images/US-currency.jpg"/>
          <p:cNvPicPr>
            <a:picLocks noChangeAspect="1" noChangeArrowheads="1"/>
          </p:cNvPicPr>
          <p:nvPr/>
        </p:nvPicPr>
        <p:blipFill rotWithShape="1">
          <a:blip r:embed="rId3" cstate="print">
            <a:lum bright="74000" contrast="-79000"/>
            <a:extLst>
              <a:ext uri="{28A0092B-C50C-407E-A947-70E740481C1C}">
                <a14:useLocalDpi xmlns:a14="http://schemas.microsoft.com/office/drawing/2010/main"/>
              </a:ext>
            </a:extLst>
          </a:blip>
          <a:srcRect/>
          <a:stretch/>
        </p:blipFill>
        <p:spPr bwMode="auto">
          <a:xfrm>
            <a:off x="0" y="-3416"/>
            <a:ext cx="9144000" cy="6861416"/>
          </a:xfrm>
          <a:prstGeom prst="rect">
            <a:avLst/>
          </a:prstGeom>
          <a:noFill/>
          <a:extLst>
            <a:ext uri="{909E8E84-426E-40DD-AFC4-6F175D3DCCD1}">
              <a14:hiddenFill xmlns:a14="http://schemas.microsoft.com/office/drawing/2010/main">
                <a:solidFill>
                  <a:srgbClr val="FFFFFF"/>
                </a:solidFill>
              </a14:hiddenFill>
            </a:ext>
          </a:extLst>
        </p:spPr>
      </p:pic>
      <p:sp>
        <p:nvSpPr>
          <p:cNvPr id="6147" name="Text Box 4"/>
          <p:cNvSpPr txBox="1">
            <a:spLocks noChangeArrowheads="1"/>
          </p:cNvSpPr>
          <p:nvPr/>
        </p:nvSpPr>
        <p:spPr bwMode="auto">
          <a:xfrm>
            <a:off x="6629400" y="4419601"/>
            <a:ext cx="1600200" cy="307777"/>
          </a:xfrm>
          <a:prstGeom prst="rect">
            <a:avLst/>
          </a:prstGeom>
          <a:noFill/>
          <a:ln w="9525">
            <a:noFill/>
            <a:miter lim="800000"/>
            <a:headEnd/>
            <a:tailEnd/>
          </a:ln>
        </p:spPr>
        <p:txBody>
          <a:bodyPr>
            <a:spAutoFit/>
          </a:bodyPr>
          <a:lstStyle/>
          <a:p>
            <a:pPr algn="ctr">
              <a:spcBef>
                <a:spcPct val="50000"/>
              </a:spcBef>
            </a:pPr>
            <a:endParaRPr lang="en-US" sz="1400" b="1" dirty="0">
              <a:solidFill>
                <a:schemeClr val="bg1"/>
              </a:solidFill>
              <a:cs typeface="Times New Roman" pitchFamily="18" charset="0"/>
            </a:endParaRPr>
          </a:p>
        </p:txBody>
      </p:sp>
      <p:sp>
        <p:nvSpPr>
          <p:cNvPr id="6148" name="Rectangle 3"/>
          <p:cNvSpPr>
            <a:spLocks noGrp="1" noChangeArrowheads="1"/>
          </p:cNvSpPr>
          <p:nvPr>
            <p:ph type="title"/>
          </p:nvPr>
        </p:nvSpPr>
        <p:spPr/>
        <p:txBody>
          <a:bodyPr/>
          <a:lstStyle/>
          <a:p>
            <a:r>
              <a:rPr lang="en-US" sz="3200" dirty="0" smtClean="0"/>
              <a:t>Financial Services</a:t>
            </a:r>
            <a:r>
              <a:rPr lang="en-US" dirty="0" smtClean="0"/>
              <a:t/>
            </a:r>
            <a:br>
              <a:rPr lang="en-US" dirty="0" smtClean="0"/>
            </a:br>
            <a:endParaRPr lang="en-US" dirty="0" smtClean="0"/>
          </a:p>
        </p:txBody>
      </p:sp>
      <p:sp>
        <p:nvSpPr>
          <p:cNvPr id="7" name="Text Box 29"/>
          <p:cNvSpPr txBox="1">
            <a:spLocks noChangeArrowheads="1"/>
          </p:cNvSpPr>
          <p:nvPr/>
        </p:nvSpPr>
        <p:spPr bwMode="auto">
          <a:xfrm>
            <a:off x="6934199" y="1981200"/>
            <a:ext cx="1928649" cy="2862322"/>
          </a:xfrm>
          <a:prstGeom prst="rect">
            <a:avLst/>
          </a:prstGeom>
          <a:gradFill rotWithShape="1">
            <a:gsLst>
              <a:gs pos="0">
                <a:srgbClr val="8F0000"/>
              </a:gs>
              <a:gs pos="50000">
                <a:srgbClr val="FF0000"/>
              </a:gs>
              <a:gs pos="100000">
                <a:srgbClr val="8F0000"/>
              </a:gs>
            </a:gsLst>
            <a:lin ang="18900000" scaled="1"/>
          </a:gradFill>
          <a:ln w="9525">
            <a:noFill/>
            <a:miter lim="800000"/>
            <a:headEnd/>
            <a:tailEnd/>
          </a:ln>
        </p:spPr>
        <p:txBody>
          <a:bodyPr wrap="square">
            <a:spAutoFit/>
          </a:bodyPr>
          <a:lstStyle/>
          <a:p>
            <a:pPr algn="ctr" eaLnBrk="0" hangingPunct="0"/>
            <a:r>
              <a:rPr lang="en-US" sz="2000" b="1" dirty="0" smtClean="0">
                <a:solidFill>
                  <a:schemeClr val="bg1"/>
                </a:solidFill>
                <a:effectLst>
                  <a:outerShdw blurRad="38100" dist="38100" dir="2700000" algn="tl">
                    <a:srgbClr val="000000">
                      <a:alpha val="43137"/>
                    </a:srgbClr>
                  </a:outerShdw>
                </a:effectLst>
              </a:rPr>
              <a:t>Financial Services is both strategically important and a strong contributor to company earnings</a:t>
            </a:r>
            <a:endParaRPr lang="en-US" sz="20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282575" y="6248400"/>
            <a:ext cx="8580273" cy="253916"/>
          </a:xfrm>
          <a:prstGeom prst="rect">
            <a:avLst/>
          </a:prstGeom>
          <a:noFill/>
        </p:spPr>
        <p:txBody>
          <a:bodyPr wrap="square" rtlCol="0">
            <a:spAutoFit/>
          </a:bodyPr>
          <a:lstStyle/>
          <a:p>
            <a:pPr marL="109538"/>
            <a:r>
              <a:rPr lang="en-US" sz="1050" dirty="0" smtClean="0"/>
              <a:t>* 2011 excludes $18 million arbitration settlement gain; including settlement gain, Financial Services operating earnings was $90.9 million </a:t>
            </a:r>
            <a:endParaRPr lang="en-US" sz="1050" dirty="0"/>
          </a:p>
        </p:txBody>
      </p:sp>
      <p:graphicFrame>
        <p:nvGraphicFramePr>
          <p:cNvPr id="8" name="Chart 7"/>
          <p:cNvGraphicFramePr>
            <a:graphicFrameLocks noChangeAspect="1"/>
          </p:cNvGraphicFramePr>
          <p:nvPr>
            <p:extLst/>
          </p:nvPr>
        </p:nvGraphicFramePr>
        <p:xfrm>
          <a:off x="357524" y="914400"/>
          <a:ext cx="6271876" cy="52120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0500060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topnews.net.nz/images/US-currency.jpg"/>
          <p:cNvPicPr>
            <a:picLocks noChangeAspect="1" noChangeArrowheads="1"/>
          </p:cNvPicPr>
          <p:nvPr/>
        </p:nvPicPr>
        <p:blipFill rotWithShape="1">
          <a:blip r:embed="rId2" cstate="print">
            <a:lum bright="74000" contrast="-79000"/>
            <a:extLst>
              <a:ext uri="{28A0092B-C50C-407E-A947-70E740481C1C}">
                <a14:useLocalDpi xmlns:a14="http://schemas.microsoft.com/office/drawing/2010/main"/>
              </a:ext>
            </a:extLst>
          </a:blip>
          <a:srcRect/>
          <a:stretch/>
        </p:blipFill>
        <p:spPr bwMode="auto">
          <a:xfrm>
            <a:off x="0" y="-3416"/>
            <a:ext cx="9144000" cy="68614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3200" dirty="0" smtClean="0"/>
              <a:t>Increased Dividends</a:t>
            </a:r>
            <a:r>
              <a:rPr lang="en-US" dirty="0" smtClean="0"/>
              <a:t/>
            </a:r>
            <a:br>
              <a:rPr lang="en-US" dirty="0" smtClean="0"/>
            </a:br>
            <a:endParaRPr lang="en-US" dirty="0"/>
          </a:p>
        </p:txBody>
      </p:sp>
      <p:sp>
        <p:nvSpPr>
          <p:cNvPr id="13" name="Text Box 29"/>
          <p:cNvSpPr txBox="1">
            <a:spLocks noChangeArrowheads="1"/>
          </p:cNvSpPr>
          <p:nvPr/>
        </p:nvSpPr>
        <p:spPr bwMode="auto">
          <a:xfrm>
            <a:off x="228600" y="1382554"/>
            <a:ext cx="1717344" cy="5170646"/>
          </a:xfrm>
          <a:prstGeom prst="rect">
            <a:avLst/>
          </a:prstGeom>
          <a:gradFill rotWithShape="1">
            <a:gsLst>
              <a:gs pos="0">
                <a:srgbClr val="8F0000"/>
              </a:gs>
              <a:gs pos="50000">
                <a:srgbClr val="FF0000"/>
              </a:gs>
              <a:gs pos="100000">
                <a:srgbClr val="8F0000"/>
              </a:gs>
            </a:gsLst>
            <a:lin ang="18900000" scaled="1"/>
          </a:gradFill>
          <a:ln w="9525">
            <a:noFill/>
            <a:miter lim="800000"/>
            <a:headEnd/>
            <a:tailEnd/>
          </a:ln>
        </p:spPr>
        <p:txBody>
          <a:bodyPr wrap="square">
            <a:spAutoFit/>
          </a:bodyPr>
          <a:lstStyle/>
          <a:p>
            <a:pPr algn="ctr" eaLnBrk="0" hangingPunct="0">
              <a:lnSpc>
                <a:spcPct val="150000"/>
              </a:lnSpc>
            </a:pPr>
            <a:r>
              <a:rPr lang="en-US" sz="2000" b="1" dirty="0" smtClean="0">
                <a:solidFill>
                  <a:schemeClr val="bg1"/>
                </a:solidFill>
                <a:effectLst>
                  <a:outerShdw blurRad="38100" dist="38100" dir="2700000" algn="tl">
                    <a:srgbClr val="000000">
                      <a:alpha val="43137"/>
                    </a:srgbClr>
                  </a:outerShdw>
                </a:effectLst>
              </a:rPr>
              <a:t>20.5% Quarterly dividend increase November 2014; Dividends paid without interruption or reduction since 1939</a:t>
            </a:r>
            <a:endParaRPr lang="en-US" sz="2000" b="1" dirty="0">
              <a:solidFill>
                <a:schemeClr val="bg1"/>
              </a:solidFill>
              <a:effectLst>
                <a:outerShdw blurRad="38100" dist="38100" dir="2700000" algn="tl">
                  <a:srgbClr val="000000">
                    <a:alpha val="43137"/>
                  </a:srgbClr>
                </a:outerShdw>
              </a:effectLst>
            </a:endParaRPr>
          </a:p>
        </p:txBody>
      </p:sp>
      <p:graphicFrame>
        <p:nvGraphicFramePr>
          <p:cNvPr id="6" name="Chart 5"/>
          <p:cNvGraphicFramePr>
            <a:graphicFrameLocks noChangeAspect="1"/>
          </p:cNvGraphicFramePr>
          <p:nvPr>
            <p:extLst/>
          </p:nvPr>
        </p:nvGraphicFramePr>
        <p:xfrm>
          <a:off x="2133600" y="1752600"/>
          <a:ext cx="6717275" cy="411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61371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opnews.net.nz/images/US-currency.jpg"/>
          <p:cNvPicPr>
            <a:picLocks noChangeAspect="1" noChangeArrowheads="1"/>
          </p:cNvPicPr>
          <p:nvPr/>
        </p:nvPicPr>
        <p:blipFill rotWithShape="1">
          <a:blip r:embed="rId3" cstate="print">
            <a:lum bright="74000" contrast="-79000"/>
            <a:extLst>
              <a:ext uri="{28A0092B-C50C-407E-A947-70E740481C1C}">
                <a14:useLocalDpi xmlns:a14="http://schemas.microsoft.com/office/drawing/2010/main"/>
              </a:ext>
            </a:extLst>
          </a:blip>
          <a:srcRect/>
          <a:stretch/>
        </p:blipFill>
        <p:spPr bwMode="auto">
          <a:xfrm>
            <a:off x="0" y="-3416"/>
            <a:ext cx="9144000" cy="6861416"/>
          </a:xfrm>
          <a:prstGeom prst="rect">
            <a:avLst/>
          </a:prstGeom>
          <a:noFill/>
          <a:extLst>
            <a:ext uri="{909E8E84-426E-40DD-AFC4-6F175D3DCCD1}">
              <a14:hiddenFill xmlns:a14="http://schemas.microsoft.com/office/drawing/2010/main">
                <a:solidFill>
                  <a:srgbClr val="FFFFFF"/>
                </a:solidFill>
              </a14:hiddenFill>
            </a:ext>
          </a:extLst>
        </p:spPr>
      </p:pic>
      <p:sp>
        <p:nvSpPr>
          <p:cNvPr id="9219" name="Rectangle 2"/>
          <p:cNvSpPr>
            <a:spLocks noGrp="1" noChangeArrowheads="1"/>
          </p:cNvSpPr>
          <p:nvPr>
            <p:ph type="title"/>
          </p:nvPr>
        </p:nvSpPr>
        <p:spPr/>
        <p:txBody>
          <a:bodyPr>
            <a:normAutofit/>
          </a:bodyPr>
          <a:lstStyle/>
          <a:p>
            <a:r>
              <a:rPr lang="en-US" sz="3200" dirty="0" smtClean="0"/>
              <a:t>Q2 2015 Summary Results</a:t>
            </a:r>
          </a:p>
        </p:txBody>
      </p:sp>
      <p:sp>
        <p:nvSpPr>
          <p:cNvPr id="9221" name="Rectangle 5"/>
          <p:cNvSpPr>
            <a:spLocks noChangeArrowheads="1"/>
          </p:cNvSpPr>
          <p:nvPr/>
        </p:nvSpPr>
        <p:spPr bwMode="auto">
          <a:xfrm>
            <a:off x="4267200" y="3124200"/>
            <a:ext cx="762000" cy="304800"/>
          </a:xfrm>
          <a:prstGeom prst="rect">
            <a:avLst/>
          </a:prstGeom>
          <a:noFill/>
          <a:ln w="19050">
            <a:solidFill>
              <a:schemeClr val="tx1"/>
            </a:solidFill>
            <a:miter lim="800000"/>
            <a:headEnd/>
            <a:tailEnd/>
          </a:ln>
          <a:effectLst/>
        </p:spPr>
        <p:txBody>
          <a:bodyPr wrap="none" anchor="ctr"/>
          <a:lstStyle/>
          <a:p>
            <a:endParaRPr lang="en-US"/>
          </a:p>
        </p:txBody>
      </p:sp>
      <p:graphicFrame>
        <p:nvGraphicFramePr>
          <p:cNvPr id="275459" name="Object 2"/>
          <p:cNvGraphicFramePr>
            <a:graphicFrameLocks noChangeAspect="1"/>
          </p:cNvGraphicFramePr>
          <p:nvPr>
            <p:extLst>
              <p:ext uri="{D42A27DB-BD31-4B8C-83A1-F6EECF244321}">
                <p14:modId xmlns:p14="http://schemas.microsoft.com/office/powerpoint/2010/main" val="3227829343"/>
              </p:ext>
            </p:extLst>
          </p:nvPr>
        </p:nvGraphicFramePr>
        <p:xfrm>
          <a:off x="280988" y="2368550"/>
          <a:ext cx="8212137" cy="3727450"/>
        </p:xfrm>
        <a:graphic>
          <a:graphicData uri="http://schemas.openxmlformats.org/presentationml/2006/ole">
            <mc:AlternateContent xmlns:mc="http://schemas.openxmlformats.org/markup-compatibility/2006">
              <mc:Choice xmlns:v="urn:schemas-microsoft-com:vml" Requires="v">
                <p:oleObj spid="_x0000_s3105" name="Worksheet" r:id="rId4" imgW="5286516" imgH="2400416" progId="Excel.Sheet.12">
                  <p:embed/>
                </p:oleObj>
              </mc:Choice>
              <mc:Fallback>
                <p:oleObj name="Worksheet" r:id="rId4" imgW="5286516" imgH="2400416" progId="Excel.Sheet.12">
                  <p:embed/>
                  <p:pic>
                    <p:nvPicPr>
                      <p:cNvPr id="0" name=""/>
                      <p:cNvPicPr>
                        <a:picLocks noChangeAspect="1" noChangeArrowheads="1"/>
                      </p:cNvPicPr>
                      <p:nvPr/>
                    </p:nvPicPr>
                    <p:blipFill>
                      <a:blip r:embed="rId5"/>
                      <a:srcRect/>
                      <a:stretch>
                        <a:fillRect/>
                      </a:stretch>
                    </p:blipFill>
                    <p:spPr bwMode="auto">
                      <a:xfrm>
                        <a:off x="280988" y="2368550"/>
                        <a:ext cx="8212137" cy="372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29"/>
          <p:cNvSpPr txBox="1">
            <a:spLocks noChangeArrowheads="1"/>
          </p:cNvSpPr>
          <p:nvPr/>
        </p:nvSpPr>
        <p:spPr bwMode="auto">
          <a:xfrm>
            <a:off x="2133600" y="1600200"/>
            <a:ext cx="4495800" cy="461665"/>
          </a:xfrm>
          <a:prstGeom prst="rect">
            <a:avLst/>
          </a:prstGeom>
          <a:gradFill rotWithShape="1">
            <a:gsLst>
              <a:gs pos="0">
                <a:srgbClr val="8F0000"/>
              </a:gs>
              <a:gs pos="50000">
                <a:srgbClr val="FF0000"/>
              </a:gs>
              <a:gs pos="100000">
                <a:srgbClr val="8F0000"/>
              </a:gs>
            </a:gsLst>
            <a:lin ang="18900000" scaled="1"/>
          </a:gradFill>
          <a:ln w="9525">
            <a:noFill/>
            <a:miter lim="800000"/>
            <a:headEnd/>
            <a:tailEnd/>
          </a:ln>
        </p:spPr>
        <p:txBody>
          <a:bodyPr wrap="square">
            <a:spAutoFit/>
          </a:bodyPr>
          <a:lstStyle/>
          <a:p>
            <a:pPr algn="ctr" eaLnBrk="0" hangingPunct="0"/>
            <a:r>
              <a:rPr lang="en-US" b="1" i="1" dirty="0" smtClean="0">
                <a:solidFill>
                  <a:schemeClr val="bg1"/>
                </a:solidFill>
              </a:rPr>
              <a:t>Organic Sales up 8.4%</a:t>
            </a:r>
            <a:endParaRPr lang="en-US" b="1" i="1" dirty="0">
              <a:solidFill>
                <a:schemeClr val="bg1"/>
              </a:solidFill>
            </a:endParaRPr>
          </a:p>
        </p:txBody>
      </p:sp>
    </p:spTree>
    <p:extLst>
      <p:ext uri="{BB962C8B-B14F-4D97-AF65-F5344CB8AC3E}">
        <p14:creationId xmlns:p14="http://schemas.microsoft.com/office/powerpoint/2010/main" val="31427866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body" idx="1"/>
          </p:nvPr>
        </p:nvSpPr>
        <p:spPr>
          <a:xfrm>
            <a:off x="304800" y="1061112"/>
            <a:ext cx="8534400" cy="5492088"/>
          </a:xfrm>
        </p:spPr>
        <p:txBody>
          <a:bodyPr>
            <a:normAutofit/>
          </a:bodyPr>
          <a:lstStyle/>
          <a:p>
            <a:pPr marL="285750" indent="-231775" eaLnBrk="1" hangingPunct="1">
              <a:defRPr/>
            </a:pPr>
            <a:r>
              <a:rPr lang="en-US" sz="2000" dirty="0" smtClean="0"/>
              <a:t>Executing on defined and coherent strategies</a:t>
            </a:r>
          </a:p>
          <a:p>
            <a:pPr marL="285750" indent="-231775" eaLnBrk="1" hangingPunct="1">
              <a:defRPr/>
            </a:pPr>
            <a:endParaRPr lang="en-US" sz="2000" dirty="0" smtClean="0"/>
          </a:p>
          <a:p>
            <a:pPr marL="285750" indent="-231775" eaLnBrk="1" hangingPunct="1">
              <a:defRPr/>
            </a:pPr>
            <a:r>
              <a:rPr lang="en-US" sz="2000" dirty="0" smtClean="0"/>
              <a:t>Unique brand and value proposition - enabling progress in workplaces of consequence, we make critical work easier</a:t>
            </a:r>
          </a:p>
          <a:p>
            <a:pPr marL="285750" indent="-231775" eaLnBrk="1" hangingPunct="1">
              <a:defRPr/>
            </a:pPr>
            <a:endParaRPr lang="en-US" sz="2000" dirty="0" smtClean="0"/>
          </a:p>
          <a:p>
            <a:pPr marL="285750" indent="-231775" eaLnBrk="1" hangingPunct="1">
              <a:defRPr/>
            </a:pPr>
            <a:r>
              <a:rPr lang="en-US" sz="2000" dirty="0" smtClean="0"/>
              <a:t>Clear runways for improvement – Snap-on Value Creation</a:t>
            </a:r>
          </a:p>
          <a:p>
            <a:pPr marL="285750" indent="-231775" eaLnBrk="1" hangingPunct="1">
              <a:defRPr/>
            </a:pPr>
            <a:endParaRPr lang="en-US" sz="2000" dirty="0" smtClean="0"/>
          </a:p>
          <a:p>
            <a:pPr marL="285750" indent="-231775" eaLnBrk="1" hangingPunct="1">
              <a:defRPr/>
            </a:pPr>
            <a:r>
              <a:rPr lang="en-US" sz="2000" dirty="0" smtClean="0"/>
              <a:t>Substantial runways for growth</a:t>
            </a:r>
          </a:p>
          <a:p>
            <a:pPr marL="681038" lvl="1" indent="-231775" eaLnBrk="1" hangingPunct="1">
              <a:defRPr/>
            </a:pPr>
            <a:r>
              <a:rPr lang="en-US" dirty="0" smtClean="0"/>
              <a:t>Enhance the franchise network	</a:t>
            </a:r>
          </a:p>
          <a:p>
            <a:pPr marL="681038" lvl="1" indent="-231775" eaLnBrk="1" hangingPunct="1">
              <a:defRPr/>
            </a:pPr>
            <a:r>
              <a:rPr lang="en-US" dirty="0" smtClean="0"/>
              <a:t>Expand with shop owners &amp; managers</a:t>
            </a:r>
          </a:p>
          <a:p>
            <a:pPr marL="681038" lvl="1" indent="-231775" eaLnBrk="1" hangingPunct="1">
              <a:defRPr/>
            </a:pPr>
            <a:r>
              <a:rPr lang="en-US" dirty="0" smtClean="0"/>
              <a:t>Extend in critical industries</a:t>
            </a:r>
          </a:p>
          <a:p>
            <a:pPr marL="681038" lvl="1" indent="-231775" eaLnBrk="1" hangingPunct="1">
              <a:defRPr/>
            </a:pPr>
            <a:r>
              <a:rPr lang="en-US" dirty="0" smtClean="0"/>
              <a:t>Build in emerging markets</a:t>
            </a:r>
          </a:p>
          <a:p>
            <a:pPr marL="285750" indent="-231775" eaLnBrk="1" hangingPunct="1">
              <a:defRPr/>
            </a:pPr>
            <a:endParaRPr lang="en-US" sz="2000" dirty="0" smtClean="0"/>
          </a:p>
          <a:p>
            <a:pPr marL="285750" indent="-231775" eaLnBrk="1" hangingPunct="1">
              <a:defRPr/>
            </a:pPr>
            <a:r>
              <a:rPr lang="en-US" sz="2000" dirty="0" smtClean="0"/>
              <a:t>Dividend is an important vehicle for returning capital to shareholders</a:t>
            </a:r>
          </a:p>
          <a:p>
            <a:pPr marL="285750" indent="-231775" eaLnBrk="1" hangingPunct="1">
              <a:defRPr/>
            </a:pPr>
            <a:endParaRPr lang="en-US" sz="2000" dirty="0" smtClean="0"/>
          </a:p>
          <a:p>
            <a:pPr marL="285750" indent="-231775" eaLnBrk="1" hangingPunct="1">
              <a:defRPr/>
            </a:pPr>
            <a:r>
              <a:rPr lang="en-US" sz="2000" dirty="0" smtClean="0"/>
              <a:t>Targeting organic sales growth in the mid-single digits and further operating income margin improvement </a:t>
            </a:r>
          </a:p>
        </p:txBody>
      </p:sp>
      <p:sp>
        <p:nvSpPr>
          <p:cNvPr id="110594" name="Title 1"/>
          <p:cNvSpPr>
            <a:spLocks noGrp="1"/>
          </p:cNvSpPr>
          <p:nvPr>
            <p:ph type="title"/>
          </p:nvPr>
        </p:nvSpPr>
        <p:spPr>
          <a:xfrm>
            <a:off x="304800" y="152400"/>
            <a:ext cx="8305800" cy="1143000"/>
          </a:xfrm>
        </p:spPr>
        <p:txBody>
          <a:bodyPr>
            <a:normAutofit/>
          </a:bodyPr>
          <a:lstStyle/>
          <a:p>
            <a:pPr eaLnBrk="1" hangingPunct="1"/>
            <a:r>
              <a:rPr lang="en-US" sz="3200" dirty="0"/>
              <a:t>Investment Rationale</a:t>
            </a:r>
          </a:p>
        </p:txBody>
      </p:sp>
    </p:spTree>
    <p:extLst>
      <p:ext uri="{BB962C8B-B14F-4D97-AF65-F5344CB8AC3E}">
        <p14:creationId xmlns:p14="http://schemas.microsoft.com/office/powerpoint/2010/main" val="41924582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400" y="4724400"/>
            <a:ext cx="2486857" cy="1950734"/>
          </a:xfrm>
          <a:prstGeom prst="rect">
            <a:avLst/>
          </a:prstGeom>
          <a:noFill/>
          <a:ln w="9525">
            <a:noFill/>
            <a:miter lim="800000"/>
            <a:headEnd/>
            <a:tailEnd/>
          </a:ln>
          <a:effectLst/>
        </p:spPr>
      </p:pic>
      <p:sp>
        <p:nvSpPr>
          <p:cNvPr id="2" name="Title 1"/>
          <p:cNvSpPr>
            <a:spLocks noGrp="1"/>
          </p:cNvSpPr>
          <p:nvPr>
            <p:ph type="title"/>
          </p:nvPr>
        </p:nvSpPr>
        <p:spPr>
          <a:xfrm>
            <a:off x="304800" y="104525"/>
            <a:ext cx="7772400" cy="1143000"/>
          </a:xfrm>
        </p:spPr>
        <p:txBody>
          <a:bodyPr>
            <a:normAutofit/>
          </a:bodyPr>
          <a:lstStyle/>
          <a:p>
            <a:r>
              <a:rPr lang="en-US" sz="3200" dirty="0" smtClean="0"/>
              <a:t>Snap-on Overview</a:t>
            </a:r>
            <a:endParaRPr lang="en-US" sz="3200" dirty="0"/>
          </a:p>
        </p:txBody>
      </p:sp>
      <p:pic>
        <p:nvPicPr>
          <p:cNvPr id="6" name="Picture 4" descr="Y:\Leadership Conference\Annual Meeting\2011\Original Set with Men Hi-Res.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04836" y="1219200"/>
            <a:ext cx="3029597" cy="3738495"/>
          </a:xfrm>
          <a:prstGeom prst="rect">
            <a:avLst/>
          </a:prstGeom>
          <a:noFill/>
        </p:spPr>
      </p:pic>
      <p:sp>
        <p:nvSpPr>
          <p:cNvPr id="7" name="TextBox 6"/>
          <p:cNvSpPr txBox="1"/>
          <p:nvPr/>
        </p:nvSpPr>
        <p:spPr>
          <a:xfrm>
            <a:off x="2514600" y="5245907"/>
            <a:ext cx="2133600" cy="1200329"/>
          </a:xfrm>
          <a:prstGeom prst="rect">
            <a:avLst/>
          </a:prstGeom>
          <a:noFill/>
        </p:spPr>
        <p:txBody>
          <a:bodyPr wrap="square" rtlCol="0">
            <a:spAutoFit/>
          </a:bodyPr>
          <a:lstStyle/>
          <a:p>
            <a:pPr algn="ctr"/>
            <a:r>
              <a:rPr lang="en-US" b="1" i="1" dirty="0" smtClean="0"/>
              <a:t>“Five Do the Work of Fifty”</a:t>
            </a:r>
            <a:endParaRPr lang="en-US" b="1" i="1" u="sng" dirty="0"/>
          </a:p>
        </p:txBody>
      </p:sp>
      <p:sp>
        <p:nvSpPr>
          <p:cNvPr id="9" name="Text Placeholder 2"/>
          <p:cNvSpPr>
            <a:spLocks noGrp="1"/>
          </p:cNvSpPr>
          <p:nvPr>
            <p:ph type="body" sz="half" idx="1"/>
          </p:nvPr>
        </p:nvSpPr>
        <p:spPr>
          <a:xfrm>
            <a:off x="4419600" y="1391631"/>
            <a:ext cx="3967660" cy="5105400"/>
          </a:xfrm>
        </p:spPr>
        <p:txBody>
          <a:bodyPr/>
          <a:lstStyle/>
          <a:p>
            <a:r>
              <a:rPr lang="en-US" sz="2000" dirty="0" smtClean="0"/>
              <a:t>Founded on innovation in 1920</a:t>
            </a:r>
          </a:p>
          <a:p>
            <a:r>
              <a:rPr lang="en-US" sz="2000" dirty="0" smtClean="0"/>
              <a:t>Makes work easier for serious professionals performing critical tasks</a:t>
            </a:r>
          </a:p>
          <a:p>
            <a:r>
              <a:rPr lang="en-US" sz="2000" dirty="0" smtClean="0"/>
              <a:t>Unique brand strength</a:t>
            </a:r>
          </a:p>
          <a:p>
            <a:r>
              <a:rPr lang="en-US" sz="2000" dirty="0" smtClean="0"/>
              <a:t>11,400 associates worldwide</a:t>
            </a:r>
          </a:p>
          <a:p>
            <a:r>
              <a:rPr lang="en-US" sz="2000" dirty="0" smtClean="0"/>
              <a:t>Serves professionals in over 130 countries</a:t>
            </a:r>
          </a:p>
          <a:p>
            <a:r>
              <a:rPr lang="en-US" sz="2000" dirty="0" smtClean="0"/>
              <a:t>2014 net sales:  $3.3 billion</a:t>
            </a:r>
          </a:p>
          <a:p>
            <a:r>
              <a:rPr lang="en-US" sz="2000" dirty="0" smtClean="0"/>
              <a:t>NYSE:  SNA / S&amp;P 500</a:t>
            </a:r>
          </a:p>
          <a:p>
            <a:r>
              <a:rPr lang="en-US" sz="2000" dirty="0" smtClean="0"/>
              <a:t>$</a:t>
            </a:r>
            <a:r>
              <a:rPr lang="en-US" sz="2000" dirty="0" smtClean="0"/>
              <a:t>9.8B </a:t>
            </a:r>
            <a:r>
              <a:rPr lang="en-US" sz="2000" dirty="0" smtClean="0"/>
              <a:t>Market Cap</a:t>
            </a:r>
          </a:p>
          <a:p>
            <a:r>
              <a:rPr lang="en-US" sz="2000" dirty="0" smtClean="0"/>
              <a:t>1.3% Cash Dividend Yield</a:t>
            </a:r>
          </a:p>
          <a:p>
            <a:pPr marL="627063" lvl="1" indent="-220663"/>
            <a:r>
              <a:rPr lang="en-US" dirty="0" smtClean="0"/>
              <a:t>Dividends paid without interruption or reduction since 1939</a:t>
            </a:r>
          </a:p>
          <a:p>
            <a:endParaRPr lang="en-US" sz="2000" dirty="0" smtClean="0"/>
          </a:p>
          <a:p>
            <a:endParaRPr lang="en-US" sz="2000"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6784699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smtClean="0"/>
          </a:p>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6075" y="1447800"/>
            <a:ext cx="4114800" cy="4114800"/>
          </a:xfrm>
          <a:prstGeom prst="rect">
            <a:avLst/>
          </a:prstGeom>
        </p:spPr>
      </p:pic>
      <p:sp>
        <p:nvSpPr>
          <p:cNvPr id="5" name="TextBox 4"/>
          <p:cNvSpPr txBox="1"/>
          <p:nvPr/>
        </p:nvSpPr>
        <p:spPr>
          <a:xfrm>
            <a:off x="4400550" y="2209800"/>
            <a:ext cx="4264447" cy="1384995"/>
          </a:xfrm>
          <a:prstGeom prst="rect">
            <a:avLst/>
          </a:prstGeom>
          <a:noFill/>
        </p:spPr>
        <p:txBody>
          <a:bodyPr wrap="square" rtlCol="0">
            <a:spAutoFit/>
          </a:bodyPr>
          <a:lstStyle/>
          <a:p>
            <a:pPr algn="ctr"/>
            <a:r>
              <a:rPr lang="en-US" sz="3200" b="1" dirty="0" smtClean="0">
                <a:latin typeface="Arial" pitchFamily="34" charset="0"/>
                <a:cs typeface="Arial" pitchFamily="34" charset="0"/>
              </a:rPr>
              <a:t>Jefferies Industrial</a:t>
            </a:r>
          </a:p>
          <a:p>
            <a:pPr algn="ctr"/>
            <a:r>
              <a:rPr lang="en-US" sz="3200" b="1" dirty="0" smtClean="0">
                <a:latin typeface="Arial" pitchFamily="34" charset="0"/>
                <a:cs typeface="Arial" pitchFamily="34" charset="0"/>
              </a:rPr>
              <a:t>Conference</a:t>
            </a:r>
            <a:endParaRPr lang="en-US" sz="3200" b="1" dirty="0" smtClean="0">
              <a:latin typeface="Arial" pitchFamily="34" charset="0"/>
              <a:cs typeface="Arial" pitchFamily="34" charset="0"/>
            </a:endParaRPr>
          </a:p>
          <a:p>
            <a:pPr algn="ctr"/>
            <a:r>
              <a:rPr lang="en-US" sz="2000" b="1" dirty="0" smtClean="0">
                <a:latin typeface="Arial" pitchFamily="34" charset="0"/>
                <a:cs typeface="Arial" pitchFamily="34" charset="0"/>
              </a:rPr>
              <a:t>August 2015</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4746425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86796"/>
            <a:ext cx="7086600" cy="1325563"/>
          </a:xfrm>
        </p:spPr>
        <p:txBody>
          <a:bodyPr>
            <a:normAutofit/>
          </a:bodyPr>
          <a:lstStyle/>
          <a:p>
            <a:r>
              <a:rPr lang="en-US" sz="3200" dirty="0" smtClean="0"/>
              <a:t>Snap-on is Shaped by Work</a:t>
            </a:r>
            <a:br>
              <a:rPr lang="en-US" sz="3200" dirty="0" smtClean="0"/>
            </a:br>
            <a:endParaRPr lang="en-US" sz="3200" dirty="0"/>
          </a:p>
        </p:txBody>
      </p:sp>
      <p:pic>
        <p:nvPicPr>
          <p:cNvPr id="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02680" y="1535113"/>
            <a:ext cx="2560320" cy="2636550"/>
          </a:xfrm>
          <a:prstGeom prst="rect">
            <a:avLst/>
          </a:prstGeom>
          <a:noFill/>
          <a:ln w="9525">
            <a:solidFill>
              <a:schemeClr val="tx1"/>
            </a:solidFill>
            <a:miter lim="800000"/>
            <a:headEnd/>
            <a:tailEnd/>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Lst>
        </p:spPr>
      </p:pic>
      <p:pic>
        <p:nvPicPr>
          <p:cNvPr id="4" name="Picture 2" descr="http://upload.wikimedia.org/wikipedia/commons/a/a7/U.S._Navy_Aviation_Electrician%27s_Mate_1st_Class_Eric_Jones_performs_maintenance_on_an_MH-60S_Seahawk_helicopter_assigned_to_Helicopter_Sea_Combat_Squadron_%28HSC%29_6_in_the_hangar_bay_of_the_aircraft_carrier_130424-N-KS651-06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9550" y="1733263"/>
            <a:ext cx="2609153" cy="2438400"/>
          </a:xfrm>
          <a:prstGeom prst="rect">
            <a:avLst/>
          </a:prstGeom>
          <a:noFill/>
          <a:ln>
            <a:solidFill>
              <a:schemeClr val="tx1"/>
            </a:solidFill>
          </a:ln>
          <a:effectLst>
            <a:softEdge rad="3175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2641" y="4328160"/>
            <a:ext cx="4226559" cy="2377440"/>
          </a:xfrm>
          <a:prstGeom prst="rect">
            <a:avLst/>
          </a:prstGeom>
          <a:ln>
            <a:solidFill>
              <a:schemeClr val="tx1"/>
            </a:solidFill>
          </a:ln>
          <a:effectLst>
            <a:softEdge rad="31750"/>
          </a:effectLst>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2280" y="1905000"/>
            <a:ext cx="3017520" cy="2263140"/>
          </a:xfrm>
          <a:prstGeom prst="rect">
            <a:avLst/>
          </a:prstGeom>
          <a:ln>
            <a:solidFill>
              <a:schemeClr val="tx1"/>
            </a:solidFill>
          </a:ln>
          <a:effectLst>
            <a:softEdge rad="31750"/>
          </a:effectLst>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8600" y="4305300"/>
            <a:ext cx="4267200" cy="2400300"/>
          </a:xfrm>
          <a:prstGeom prst="rect">
            <a:avLst/>
          </a:prstGeom>
          <a:ln>
            <a:solidFill>
              <a:schemeClr val="tx1"/>
            </a:solidFill>
          </a:ln>
          <a:effectLst>
            <a:softEdge rad="31750"/>
          </a:effectLst>
        </p:spPr>
      </p:pic>
    </p:spTree>
    <p:extLst>
      <p:ext uri="{BB962C8B-B14F-4D97-AF65-F5344CB8AC3E}">
        <p14:creationId xmlns:p14="http://schemas.microsoft.com/office/powerpoint/2010/main" val="22435240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3200" y="2690813"/>
            <a:ext cx="2590800" cy="3886200"/>
          </a:xfrm>
          <a:prstGeom prst="rect">
            <a:avLst/>
          </a:prstGeom>
          <a:noFill/>
          <a:ln w="9525">
            <a:noFill/>
            <a:miter lim="800000"/>
            <a:headEnd/>
            <a:tailEnd/>
          </a:ln>
          <a:effectLst/>
        </p:spPr>
      </p:pic>
      <p:pic>
        <p:nvPicPr>
          <p:cNvPr id="16" name="Picture 7" descr="C:\Users\nj6005.SNAPONGLOBAL\Desktop\snap-on---krsc2476pbo-krsc2407_1093356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0" y="4595813"/>
            <a:ext cx="1476056"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19269"/>
            <a:ext cx="7086600" cy="1325563"/>
          </a:xfrm>
        </p:spPr>
        <p:txBody>
          <a:bodyPr>
            <a:normAutofit/>
          </a:bodyPr>
          <a:lstStyle/>
          <a:p>
            <a:r>
              <a:rPr lang="en-US" sz="3200" dirty="0" smtClean="0"/>
              <a:t>Snap-on is Sparked by Ideas -</a:t>
            </a:r>
            <a:br>
              <a:rPr lang="en-US" sz="3200" dirty="0" smtClean="0"/>
            </a:br>
            <a:r>
              <a:rPr lang="en-US" sz="3200" dirty="0" smtClean="0"/>
              <a:t>Unique Productivity Solutions</a:t>
            </a:r>
            <a:endParaRPr lang="en-US" sz="3200" dirty="0"/>
          </a:p>
        </p:txBody>
      </p:sp>
      <p:pic>
        <p:nvPicPr>
          <p:cNvPr id="7" name="Picture 1" descr="C:\unzipped\Epiq\tbrincks\KERP762A5PBO.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291013"/>
            <a:ext cx="2747962" cy="2143830"/>
          </a:xfrm>
          <a:prstGeom prst="rect">
            <a:avLst/>
          </a:prstGeom>
          <a:noFill/>
        </p:spPr>
      </p:pic>
      <p:pic>
        <p:nvPicPr>
          <p:cNvPr id="10" name="Picture 9"/>
          <p:cNvPicPr/>
          <p:nvPr/>
        </p:nvPicPr>
        <p:blipFill>
          <a:blip r:embed="rId6" cstate="screen">
            <a:extLst>
              <a:ext uri="{28A0092B-C50C-407E-A947-70E740481C1C}">
                <a14:useLocalDpi xmlns:a14="http://schemas.microsoft.com/office/drawing/2010/main"/>
              </a:ext>
            </a:extLst>
          </a:blip>
          <a:stretch>
            <a:fillRect/>
          </a:stretch>
        </p:blipFill>
        <p:spPr>
          <a:xfrm>
            <a:off x="1905000" y="2157413"/>
            <a:ext cx="2209800" cy="1009650"/>
          </a:xfrm>
          <a:prstGeom prst="rect">
            <a:avLst/>
          </a:prstGeom>
        </p:spPr>
      </p:pic>
      <p:grpSp>
        <p:nvGrpSpPr>
          <p:cNvPr id="13" name="Group 12"/>
          <p:cNvGrpSpPr/>
          <p:nvPr/>
        </p:nvGrpSpPr>
        <p:grpSpPr>
          <a:xfrm>
            <a:off x="304800" y="2157413"/>
            <a:ext cx="1094096" cy="2362200"/>
            <a:chOff x="2971800" y="2667000"/>
            <a:chExt cx="1094096" cy="2362200"/>
          </a:xfrm>
        </p:grpSpPr>
        <p:pic>
          <p:nvPicPr>
            <p:cNvPr id="6" name="Picture 5"/>
            <p:cNvPicPr/>
            <p:nvPr/>
          </p:nvPicPr>
          <p:blipFill>
            <a:blip r:embed="rId7" cstate="screen">
              <a:extLst>
                <a:ext uri="{28A0092B-C50C-407E-A947-70E740481C1C}">
                  <a14:useLocalDpi xmlns:a14="http://schemas.microsoft.com/office/drawing/2010/main"/>
                </a:ext>
              </a:extLst>
            </a:blip>
            <a:srcRect/>
            <a:stretch>
              <a:fillRect/>
            </a:stretch>
          </p:blipFill>
          <p:spPr>
            <a:xfrm>
              <a:off x="2971800" y="2667000"/>
              <a:ext cx="1023937" cy="2138362"/>
            </a:xfrm>
            <a:prstGeom prst="rect">
              <a:avLst/>
            </a:prstGeom>
          </p:spPr>
        </p:pic>
        <p:sp>
          <p:nvSpPr>
            <p:cNvPr id="11" name="Rectangle 10"/>
            <p:cNvSpPr/>
            <p:nvPr/>
          </p:nvSpPr>
          <p:spPr bwMode="auto">
            <a:xfrm>
              <a:off x="2971800" y="4191000"/>
              <a:ext cx="152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ヒラギノ角ゴ Pro W3" pitchFamily="-86" charset="-128"/>
              </a:endParaRPr>
            </a:p>
          </p:txBody>
        </p:sp>
        <p:sp>
          <p:nvSpPr>
            <p:cNvPr id="12" name="Rectangle 11"/>
            <p:cNvSpPr/>
            <p:nvPr/>
          </p:nvSpPr>
          <p:spPr bwMode="auto">
            <a:xfrm>
              <a:off x="3837296" y="3761096"/>
              <a:ext cx="2286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ヒラギノ角ゴ Pro W3" pitchFamily="-86" charset="-128"/>
              </a:endParaRPr>
            </a:p>
          </p:txBody>
        </p:sp>
      </p:grpSp>
      <p:pic>
        <p:nvPicPr>
          <p:cNvPr id="17"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495800" y="4824413"/>
            <a:ext cx="2174544" cy="166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209800" y="3071813"/>
            <a:ext cx="1524000" cy="1581981"/>
          </a:xfrm>
          <a:prstGeom prst="rect">
            <a:avLst/>
          </a:prstGeom>
          <a:ln>
            <a:noFill/>
          </a:ln>
          <a:effectLst/>
          <a:extLst/>
        </p:spPr>
      </p:pic>
      <p:pic>
        <p:nvPicPr>
          <p:cNvPr id="15" name="Picture 14"/>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rot="20508455">
            <a:off x="5012924" y="2050481"/>
            <a:ext cx="3206749" cy="718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p:cNvPicPr>
            <a:picLocks noChangeAspect="1"/>
          </p:cNvPicPr>
          <p:nvPr/>
        </p:nvPicPr>
        <p:blipFill>
          <a:blip r:embed="rId11" cstate="print">
            <a:extLst>
              <a:ext uri="{BEBA8EAE-BF5A-486C-A8C5-ECC9F3942E4B}">
                <a14:imgProps xmlns:a14="http://schemas.microsoft.com/office/drawing/2010/main">
                  <a14:imgLayer>
                    <a14:imgEffect>
                      <a14:backgroundRemoval t="10000" b="93333" l="3011" r="97216"/>
                    </a14:imgEffect>
                  </a14:imgLayer>
                </a14:imgProps>
              </a:ext>
              <a:ext uri="{28A0092B-C50C-407E-A947-70E740481C1C}">
                <a14:useLocalDpi xmlns:a14="http://schemas.microsoft.com/office/drawing/2010/main"/>
              </a:ext>
            </a:extLst>
          </a:blip>
          <a:stretch>
            <a:fillRect/>
          </a:stretch>
        </p:blipFill>
        <p:spPr>
          <a:xfrm>
            <a:off x="4148137" y="3167247"/>
            <a:ext cx="2133600" cy="1600201"/>
          </a:xfrm>
          <a:prstGeom prst="rect">
            <a:avLst/>
          </a:prstGeom>
        </p:spPr>
      </p:pic>
    </p:spTree>
    <p:extLst>
      <p:ext uri="{BB962C8B-B14F-4D97-AF65-F5344CB8AC3E}">
        <p14:creationId xmlns:p14="http://schemas.microsoft.com/office/powerpoint/2010/main" val="3365029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Snap-on is Celebrated by Professionals</a:t>
            </a:r>
            <a:endParaRPr lang="en-US" sz="3200" dirty="0"/>
          </a:p>
        </p:txBody>
      </p:sp>
      <p:sp>
        <p:nvSpPr>
          <p:cNvPr id="4" name="Content Placeholder 2"/>
          <p:cNvSpPr>
            <a:spLocks noGrp="1"/>
          </p:cNvSpPr>
          <p:nvPr>
            <p:ph idx="4294967295"/>
          </p:nvPr>
        </p:nvSpPr>
        <p:spPr>
          <a:xfrm>
            <a:off x="381000" y="1219200"/>
            <a:ext cx="8763000" cy="4114800"/>
          </a:xfrm>
        </p:spPr>
        <p:txBody>
          <a:bodyPr/>
          <a:lstStyle/>
          <a:p>
            <a:endParaRPr lang="en-US" dirty="0" smtClean="0"/>
          </a:p>
          <a:p>
            <a:endParaRPr lang="en-US" dirty="0"/>
          </a:p>
          <a:p>
            <a:pPr marL="468313" indent="-236538"/>
            <a:endParaRPr lang="en-US" dirty="0" smtClean="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0220" y="1702403"/>
            <a:ext cx="4343400" cy="3148013"/>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10200" y="1691170"/>
            <a:ext cx="3429000" cy="2470897"/>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0200" y="4264410"/>
            <a:ext cx="3429000" cy="2288790"/>
          </a:xfrm>
          <a:prstGeom prst="rect">
            <a:avLst/>
          </a:prstGeom>
        </p:spPr>
      </p:pic>
      <p:sp>
        <p:nvSpPr>
          <p:cNvPr id="9" name="Rectangle 8"/>
          <p:cNvSpPr/>
          <p:nvPr/>
        </p:nvSpPr>
        <p:spPr>
          <a:xfrm>
            <a:off x="304800" y="5029200"/>
            <a:ext cx="5013960" cy="1169551"/>
          </a:xfrm>
          <a:prstGeom prst="rect">
            <a:avLst/>
          </a:prstGeom>
        </p:spPr>
        <p:txBody>
          <a:bodyPr wrap="square">
            <a:spAutoFit/>
          </a:bodyPr>
          <a:lstStyle/>
          <a:p>
            <a:pPr>
              <a:lnSpc>
                <a:spcPts val="2800"/>
              </a:lnSpc>
            </a:pPr>
            <a:r>
              <a:rPr lang="en-US" sz="2000" dirty="0" smtClean="0"/>
              <a:t>Our </a:t>
            </a:r>
            <a:r>
              <a:rPr lang="en-US" sz="2000" dirty="0"/>
              <a:t>brand conveys to </a:t>
            </a:r>
            <a:r>
              <a:rPr lang="en-US" sz="2000" dirty="0" smtClean="0"/>
              <a:t>professionals </a:t>
            </a:r>
            <a:r>
              <a:rPr lang="en-US" sz="2000" dirty="0"/>
              <a:t>a special pride and </a:t>
            </a:r>
            <a:r>
              <a:rPr lang="en-US" sz="2000" dirty="0" smtClean="0"/>
              <a:t>dignity, making </a:t>
            </a:r>
            <a:r>
              <a:rPr lang="en-US" sz="2000" i="1" dirty="0"/>
              <a:t>Snap-on</a:t>
            </a:r>
            <a:r>
              <a:rPr lang="en-US" sz="2000" dirty="0"/>
              <a:t> a name they </a:t>
            </a:r>
            <a:r>
              <a:rPr lang="en-US" sz="2000" dirty="0" smtClean="0"/>
              <a:t>aspire </a:t>
            </a:r>
            <a:r>
              <a:rPr lang="en-US" sz="2000" dirty="0"/>
              <a:t>to call </a:t>
            </a:r>
            <a:r>
              <a:rPr lang="en-US" sz="2000" dirty="0" smtClean="0"/>
              <a:t>their </a:t>
            </a:r>
            <a:r>
              <a:rPr lang="en-US" sz="2000" dirty="0"/>
              <a:t>own</a:t>
            </a:r>
          </a:p>
        </p:txBody>
      </p:sp>
    </p:spTree>
    <p:extLst>
      <p:ext uri="{BB962C8B-B14F-4D97-AF65-F5344CB8AC3E}">
        <p14:creationId xmlns:p14="http://schemas.microsoft.com/office/powerpoint/2010/main" val="14838318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0321"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19200"/>
            <a:ext cx="5867400" cy="1720262"/>
          </a:xfrm>
          <a:prstGeom prst="rect">
            <a:avLst/>
          </a:prstGeom>
          <a:noFill/>
          <a:ln w="9525">
            <a:noFill/>
            <a:miter lim="800000"/>
            <a:headEnd/>
            <a:tailEnd/>
          </a:ln>
          <a:effectLst/>
        </p:spPr>
      </p:pic>
      <p:sp>
        <p:nvSpPr>
          <p:cNvPr id="2" name="Title 1"/>
          <p:cNvSpPr>
            <a:spLocks noGrp="1"/>
          </p:cNvSpPr>
          <p:nvPr>
            <p:ph type="title"/>
          </p:nvPr>
        </p:nvSpPr>
        <p:spPr>
          <a:xfrm>
            <a:off x="381000" y="304800"/>
            <a:ext cx="7772400" cy="1143000"/>
          </a:xfrm>
        </p:spPr>
        <p:txBody>
          <a:bodyPr>
            <a:normAutofit/>
          </a:bodyPr>
          <a:lstStyle/>
          <a:p>
            <a:r>
              <a:rPr lang="en-US" sz="3200" dirty="0" smtClean="0"/>
              <a:t>Unique Brand Strength</a:t>
            </a:r>
            <a:endParaRPr lang="en-US" sz="3200" dirty="0"/>
          </a:p>
        </p:txBody>
      </p:sp>
      <p:pic>
        <p:nvPicPr>
          <p:cNvPr id="6" name="Picture 9" descr="Blue Point Swoosh Logo_287 Blue_Process Yellow cop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00102" y="3912327"/>
            <a:ext cx="2473325" cy="727075"/>
          </a:xfrm>
          <a:prstGeom prst="rect">
            <a:avLst/>
          </a:prstGeom>
          <a:noFill/>
          <a:ln w="9525">
            <a:noFill/>
            <a:miter lim="800000"/>
            <a:headEnd/>
            <a:tailEnd/>
          </a:ln>
        </p:spPr>
      </p:pic>
      <p:pic>
        <p:nvPicPr>
          <p:cNvPr id="7" name="Picture 10" descr="Untitled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3400" y="3962400"/>
            <a:ext cx="1830676" cy="875541"/>
          </a:xfrm>
          <a:prstGeom prst="rect">
            <a:avLst/>
          </a:prstGeom>
          <a:noFill/>
          <a:ln w="9525">
            <a:noFill/>
            <a:miter lim="800000"/>
            <a:headEnd/>
            <a:tailEnd/>
          </a:ln>
        </p:spPr>
      </p:pic>
      <p:pic>
        <p:nvPicPr>
          <p:cNvPr id="9" name="Picture 14" descr="Tips-9"/>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9600" y="5029200"/>
            <a:ext cx="3048000" cy="812800"/>
          </a:xfrm>
          <a:prstGeom prst="rect">
            <a:avLst/>
          </a:prstGeom>
          <a:noFill/>
          <a:ln w="9525">
            <a:noFill/>
            <a:miter lim="800000"/>
            <a:headEnd/>
            <a:tailEnd/>
          </a:ln>
        </p:spPr>
      </p:pic>
      <p:pic>
        <p:nvPicPr>
          <p:cNvPr id="555010"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759327" y="4876800"/>
            <a:ext cx="4003675" cy="990600"/>
          </a:xfrm>
          <a:prstGeom prst="rect">
            <a:avLst/>
          </a:prstGeom>
          <a:noFill/>
          <a:ln w="9525">
            <a:noFill/>
            <a:miter lim="800000"/>
            <a:headEnd/>
            <a:tailEnd/>
          </a:ln>
          <a:effectLst/>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334000" y="3276600"/>
            <a:ext cx="3481388" cy="894167"/>
          </a:xfrm>
          <a:prstGeom prst="rect">
            <a:avLst/>
          </a:prstGeom>
          <a:noFill/>
          <a:ln w="9525">
            <a:noFill/>
            <a:miter lim="800000"/>
            <a:headEnd/>
            <a:tailEnd/>
          </a:ln>
          <a:effectLst/>
        </p:spPr>
      </p:pic>
      <p:pic>
        <p:nvPicPr>
          <p:cNvPr id="11" name="Picture 10" descr="Challenger_Stack_4C.jp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5181600" y="2743200"/>
            <a:ext cx="2467327" cy="433681"/>
          </a:xfrm>
          <a:prstGeom prst="rect">
            <a:avLst/>
          </a:prstGeom>
        </p:spPr>
      </p:pic>
      <p:pic>
        <p:nvPicPr>
          <p:cNvPr id="1080322"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667000" y="2971800"/>
            <a:ext cx="1752600" cy="630371"/>
          </a:xfrm>
          <a:prstGeom prst="rect">
            <a:avLst/>
          </a:prstGeom>
          <a:noFill/>
          <a:ln w="9525">
            <a:noFill/>
            <a:miter lim="800000"/>
            <a:headEnd/>
            <a:tailEnd/>
          </a:ln>
          <a:effectLst/>
        </p:spPr>
      </p:pic>
      <p:pic>
        <p:nvPicPr>
          <p:cNvPr id="1077249" name="Picture 1"/>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52400" y="2971800"/>
            <a:ext cx="1905000" cy="712622"/>
          </a:xfrm>
          <a:prstGeom prst="rect">
            <a:avLst/>
          </a:prstGeom>
          <a:noFill/>
          <a:ln w="9525">
            <a:noFill/>
            <a:miter lim="800000"/>
            <a:headEnd/>
            <a:tailEnd/>
          </a:ln>
          <a:effectLst/>
        </p:spPr>
      </p:pic>
      <p:pic>
        <p:nvPicPr>
          <p:cNvPr id="3" name="Picture 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352250" y="4285177"/>
            <a:ext cx="1796796" cy="395921"/>
          </a:xfrm>
          <a:prstGeom prst="rect">
            <a:avLst/>
          </a:prstGeom>
        </p:spPr>
      </p:pic>
    </p:spTree>
    <p:extLst>
      <p:ext uri="{BB962C8B-B14F-4D97-AF65-F5344CB8AC3E}">
        <p14:creationId xmlns:p14="http://schemas.microsoft.com/office/powerpoint/2010/main" val="27626147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152400" y="76200"/>
            <a:ext cx="7467600" cy="1143000"/>
          </a:xfrm>
        </p:spPr>
        <p:txBody>
          <a:bodyPr>
            <a:noAutofit/>
          </a:bodyPr>
          <a:lstStyle/>
          <a:p>
            <a:pPr eaLnBrk="1" hangingPunct="1"/>
            <a:r>
              <a:rPr lang="en-US" sz="2800" dirty="0" smtClean="0"/>
              <a:t>Organized to Reach Our Primary Customers:</a:t>
            </a:r>
            <a:br>
              <a:rPr lang="en-US" sz="2800" dirty="0" smtClean="0"/>
            </a:br>
            <a:r>
              <a:rPr lang="en-US" sz="2800" dirty="0" smtClean="0"/>
              <a:t>Operating Segments</a:t>
            </a:r>
            <a:endParaRPr lang="en-US" sz="2800" i="1" dirty="0" smtClean="0"/>
          </a:p>
        </p:txBody>
      </p:sp>
      <p:graphicFrame>
        <p:nvGraphicFramePr>
          <p:cNvPr id="8" name="Chart 7"/>
          <p:cNvGraphicFramePr/>
          <p:nvPr>
            <p:extLst>
              <p:ext uri="{D42A27DB-BD31-4B8C-83A1-F6EECF244321}">
                <p14:modId xmlns:p14="http://schemas.microsoft.com/office/powerpoint/2010/main" val="1015444065"/>
              </p:ext>
            </p:extLst>
          </p:nvPr>
        </p:nvGraphicFramePr>
        <p:xfrm>
          <a:off x="2057400" y="2186802"/>
          <a:ext cx="5105400" cy="30480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3200400" y="5011341"/>
            <a:ext cx="2895600" cy="1846659"/>
          </a:xfrm>
          <a:prstGeom prst="rect">
            <a:avLst/>
          </a:prstGeom>
          <a:noFill/>
        </p:spPr>
        <p:txBody>
          <a:bodyPr wrap="square" rtlCol="0">
            <a:spAutoFit/>
          </a:bodyPr>
          <a:lstStyle/>
          <a:p>
            <a:pPr algn="ctr" eaLnBrk="1" hangingPunct="1"/>
            <a:r>
              <a:rPr lang="en-US" sz="1800" b="1" dirty="0" smtClean="0"/>
              <a:t>Snap-on Tools Group (Franchised Van Business):</a:t>
            </a:r>
          </a:p>
          <a:p>
            <a:pPr marL="6350" lvl="1" algn="ctr" eaLnBrk="1" hangingPunct="1"/>
            <a:r>
              <a:rPr lang="en-US" sz="1800" b="1" i="1" dirty="0" smtClean="0"/>
              <a:t>Vehicle repair technicians</a:t>
            </a:r>
          </a:p>
          <a:p>
            <a:endParaRPr lang="en-US" dirty="0"/>
          </a:p>
        </p:txBody>
      </p:sp>
      <p:sp>
        <p:nvSpPr>
          <p:cNvPr id="10" name="TextBox 9"/>
          <p:cNvSpPr txBox="1"/>
          <p:nvPr/>
        </p:nvSpPr>
        <p:spPr>
          <a:xfrm>
            <a:off x="-55779" y="1981200"/>
            <a:ext cx="2514600" cy="2123658"/>
          </a:xfrm>
          <a:prstGeom prst="rect">
            <a:avLst/>
          </a:prstGeom>
          <a:noFill/>
        </p:spPr>
        <p:txBody>
          <a:bodyPr wrap="square" rtlCol="0">
            <a:spAutoFit/>
          </a:bodyPr>
          <a:lstStyle/>
          <a:p>
            <a:pPr algn="ctr" eaLnBrk="1" hangingPunct="1"/>
            <a:r>
              <a:rPr lang="en-US" sz="1800" b="1" dirty="0" smtClean="0"/>
              <a:t>Repair Systems &amp; Information Group (RS&amp;I):</a:t>
            </a:r>
          </a:p>
          <a:p>
            <a:pPr marL="0" lvl="1" algn="ctr" eaLnBrk="1" hangingPunct="1"/>
            <a:r>
              <a:rPr lang="en-US" sz="1800" b="1" i="1" dirty="0" smtClean="0"/>
              <a:t>Vehicle repair shop owners and managers</a:t>
            </a:r>
          </a:p>
          <a:p>
            <a:endParaRPr lang="en-US" dirty="0"/>
          </a:p>
        </p:txBody>
      </p:sp>
      <p:sp>
        <p:nvSpPr>
          <p:cNvPr id="11" name="TextBox 10"/>
          <p:cNvSpPr txBox="1"/>
          <p:nvPr/>
        </p:nvSpPr>
        <p:spPr>
          <a:xfrm>
            <a:off x="6477000" y="2080230"/>
            <a:ext cx="2514600" cy="2677656"/>
          </a:xfrm>
          <a:prstGeom prst="rect">
            <a:avLst/>
          </a:prstGeom>
          <a:noFill/>
        </p:spPr>
        <p:txBody>
          <a:bodyPr wrap="square" rtlCol="0">
            <a:spAutoFit/>
          </a:bodyPr>
          <a:lstStyle/>
          <a:p>
            <a:pPr algn="ctr" eaLnBrk="1" hangingPunct="1"/>
            <a:r>
              <a:rPr lang="en-US" sz="1800" b="1" dirty="0" smtClean="0"/>
              <a:t>Commercial &amp; Industrial Group (C&amp;I):</a:t>
            </a:r>
          </a:p>
          <a:p>
            <a:pPr marL="0" lvl="1" algn="ctr" eaLnBrk="1" hangingPunct="1"/>
            <a:r>
              <a:rPr lang="en-US" sz="1800" b="1" i="1" dirty="0" smtClean="0"/>
              <a:t>Professionals in a broad range of critical industries </a:t>
            </a:r>
          </a:p>
          <a:p>
            <a:pPr marL="0" lvl="1" eaLnBrk="1" hangingPunct="1"/>
            <a:endParaRPr lang="en-US" sz="1600" b="1" i="1" dirty="0" smtClean="0"/>
          </a:p>
          <a:p>
            <a:pPr marL="0" lvl="1" eaLnBrk="1" hangingPunct="1"/>
            <a:endParaRPr lang="en-US" sz="2000" b="1" i="1" dirty="0" smtClean="0"/>
          </a:p>
          <a:p>
            <a:endParaRPr lang="en-US" dirty="0"/>
          </a:p>
        </p:txBody>
      </p:sp>
      <p:sp>
        <p:nvSpPr>
          <p:cNvPr id="12" name="TextBox 11"/>
          <p:cNvSpPr txBox="1"/>
          <p:nvPr/>
        </p:nvSpPr>
        <p:spPr>
          <a:xfrm>
            <a:off x="152400" y="6283168"/>
            <a:ext cx="2138727" cy="276999"/>
          </a:xfrm>
          <a:prstGeom prst="rect">
            <a:avLst/>
          </a:prstGeom>
          <a:noFill/>
        </p:spPr>
        <p:txBody>
          <a:bodyPr wrap="none" rtlCol="0">
            <a:spAutoFit/>
          </a:bodyPr>
          <a:lstStyle/>
          <a:p>
            <a:r>
              <a:rPr lang="en-US" sz="1200" b="1" i="1" dirty="0" smtClean="0"/>
              <a:t>2014 revenues by segment</a:t>
            </a:r>
            <a:endParaRPr lang="en-US" sz="1200" b="1" i="1" dirty="0"/>
          </a:p>
        </p:txBody>
      </p:sp>
      <p:sp>
        <p:nvSpPr>
          <p:cNvPr id="16" name="TextBox 15"/>
          <p:cNvSpPr txBox="1"/>
          <p:nvPr/>
        </p:nvSpPr>
        <p:spPr>
          <a:xfrm>
            <a:off x="3852333" y="1433899"/>
            <a:ext cx="1295400" cy="1292662"/>
          </a:xfrm>
          <a:prstGeom prst="rect">
            <a:avLst/>
          </a:prstGeom>
          <a:noFill/>
        </p:spPr>
        <p:txBody>
          <a:bodyPr wrap="square" rtlCol="0">
            <a:spAutoFit/>
          </a:bodyPr>
          <a:lstStyle/>
          <a:p>
            <a:pPr algn="ctr" eaLnBrk="1" hangingPunct="1"/>
            <a:r>
              <a:rPr lang="en-US" sz="1800" b="1" dirty="0" smtClean="0"/>
              <a:t>Financial Services</a:t>
            </a:r>
          </a:p>
          <a:p>
            <a:pPr marL="6350" lvl="1" eaLnBrk="1" hangingPunct="1"/>
            <a:endParaRPr lang="en-US" sz="1800" b="1" i="1" dirty="0" smtClean="0"/>
          </a:p>
          <a:p>
            <a:endParaRPr lang="en-US" dirty="0"/>
          </a:p>
        </p:txBody>
      </p:sp>
    </p:spTree>
    <p:extLst>
      <p:ext uri="{BB962C8B-B14F-4D97-AF65-F5344CB8AC3E}">
        <p14:creationId xmlns:p14="http://schemas.microsoft.com/office/powerpoint/2010/main" val="34061621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7"/>
          <p:cNvSpPr txBox="1">
            <a:spLocks noChangeArrowheads="1"/>
          </p:cNvSpPr>
          <p:nvPr/>
        </p:nvSpPr>
        <p:spPr bwMode="auto">
          <a:xfrm>
            <a:off x="609600" y="6306979"/>
            <a:ext cx="3505200" cy="246221"/>
          </a:xfrm>
          <a:prstGeom prst="rect">
            <a:avLst/>
          </a:prstGeom>
          <a:noFill/>
          <a:ln w="9525">
            <a:noFill/>
            <a:miter lim="800000"/>
            <a:headEnd/>
            <a:tailEnd/>
          </a:ln>
        </p:spPr>
        <p:txBody>
          <a:bodyPr>
            <a:spAutoFit/>
          </a:bodyPr>
          <a:lstStyle/>
          <a:p>
            <a:pPr eaLnBrk="0" hangingPunct="0">
              <a:spcBef>
                <a:spcPct val="50000"/>
              </a:spcBef>
            </a:pPr>
            <a:r>
              <a:rPr lang="en-US" sz="1000" b="1" i="1" dirty="0">
                <a:solidFill>
                  <a:schemeClr val="bg1"/>
                </a:solidFill>
              </a:rPr>
              <a:t>Source: R.L. Polk, </a:t>
            </a:r>
            <a:r>
              <a:rPr lang="en-US" sz="1000" b="1" i="1" dirty="0" smtClean="0">
                <a:solidFill>
                  <a:schemeClr val="bg1"/>
                </a:solidFill>
              </a:rPr>
              <a:t>Co 2014</a:t>
            </a:r>
            <a:endParaRPr lang="en-US" sz="1000" b="1" i="1" dirty="0">
              <a:solidFill>
                <a:schemeClr val="bg1"/>
              </a:solidFill>
            </a:endParaRPr>
          </a:p>
        </p:txBody>
      </p:sp>
      <p:sp>
        <p:nvSpPr>
          <p:cNvPr id="11269" name="Rectangle 5"/>
          <p:cNvSpPr>
            <a:spLocks noGrp="1" noChangeArrowheads="1"/>
          </p:cNvSpPr>
          <p:nvPr>
            <p:ph type="title"/>
          </p:nvPr>
        </p:nvSpPr>
        <p:spPr>
          <a:xfrm>
            <a:off x="76200" y="228600"/>
            <a:ext cx="8534400" cy="1143000"/>
          </a:xfrm>
        </p:spPr>
        <p:txBody>
          <a:bodyPr>
            <a:normAutofit/>
          </a:bodyPr>
          <a:lstStyle/>
          <a:p>
            <a:pPr eaLnBrk="1" hangingPunct="1"/>
            <a:r>
              <a:rPr lang="en-US" sz="3200" dirty="0" smtClean="0">
                <a:solidFill>
                  <a:srgbClr val="ED1C24"/>
                </a:solidFill>
              </a:rPr>
              <a:t>U.S. Vehicle Aging </a:t>
            </a:r>
            <a:br>
              <a:rPr lang="en-US" sz="3200" dirty="0" smtClean="0">
                <a:solidFill>
                  <a:srgbClr val="ED1C24"/>
                </a:solidFill>
              </a:rPr>
            </a:br>
            <a:r>
              <a:rPr lang="en-US" sz="3200" dirty="0" smtClean="0">
                <a:solidFill>
                  <a:srgbClr val="ED1C24"/>
                </a:solidFill>
              </a:rPr>
              <a:t>Drives Service Growth</a:t>
            </a:r>
          </a:p>
        </p:txBody>
      </p:sp>
      <p:sp>
        <p:nvSpPr>
          <p:cNvPr id="11" name="TextBox 10"/>
          <p:cNvSpPr txBox="1"/>
          <p:nvPr/>
        </p:nvSpPr>
        <p:spPr>
          <a:xfrm>
            <a:off x="0" y="3657600"/>
            <a:ext cx="609600" cy="600164"/>
          </a:xfrm>
          <a:prstGeom prst="rect">
            <a:avLst/>
          </a:prstGeom>
          <a:noFill/>
        </p:spPr>
        <p:txBody>
          <a:bodyPr wrap="square" rtlCol="0">
            <a:spAutoFit/>
          </a:bodyPr>
          <a:lstStyle/>
          <a:p>
            <a:pPr algn="ctr"/>
            <a:r>
              <a:rPr lang="en-US" sz="1100" b="1" dirty="0" smtClean="0"/>
              <a:t>Age </a:t>
            </a:r>
          </a:p>
          <a:p>
            <a:pPr algn="ctr"/>
            <a:r>
              <a:rPr lang="en-US" sz="1100" b="1" dirty="0" smtClean="0"/>
              <a:t>in Years</a:t>
            </a:r>
            <a:endParaRPr lang="en-US" sz="1100" b="1" dirty="0"/>
          </a:p>
        </p:txBody>
      </p:sp>
      <p:graphicFrame>
        <p:nvGraphicFramePr>
          <p:cNvPr id="10" name="Chart 9"/>
          <p:cNvGraphicFramePr>
            <a:graphicFrameLocks/>
          </p:cNvGraphicFramePr>
          <p:nvPr>
            <p:extLst>
              <p:ext uri="{D42A27DB-BD31-4B8C-83A1-F6EECF244321}">
                <p14:modId xmlns:p14="http://schemas.microsoft.com/office/powerpoint/2010/main" val="1429290145"/>
              </p:ext>
            </p:extLst>
          </p:nvPr>
        </p:nvGraphicFramePr>
        <p:xfrm>
          <a:off x="5562600" y="0"/>
          <a:ext cx="3566583" cy="2438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ext uri="{D42A27DB-BD31-4B8C-83A1-F6EECF244321}">
                <p14:modId xmlns:p14="http://schemas.microsoft.com/office/powerpoint/2010/main" val="2221634036"/>
              </p:ext>
            </p:extLst>
          </p:nvPr>
        </p:nvGraphicFramePr>
        <p:xfrm>
          <a:off x="304800" y="2267039"/>
          <a:ext cx="8172450" cy="367665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2"/>
          <p:cNvSpPr txBox="1"/>
          <p:nvPr/>
        </p:nvSpPr>
        <p:spPr>
          <a:xfrm>
            <a:off x="8281704" y="2667000"/>
            <a:ext cx="836896" cy="468077"/>
          </a:xfrm>
          <a:prstGeom prst="rect">
            <a:avLst/>
          </a:prstGeom>
          <a:solidFill>
            <a:srgbClr val="FF0000"/>
          </a:solid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1200" b="1" u="sng">
                <a:solidFill>
                  <a:schemeClr val="bg1"/>
                </a:solidFill>
              </a:rPr>
              <a:t>2015</a:t>
            </a:r>
          </a:p>
          <a:p>
            <a:pPr algn="ctr"/>
            <a:r>
              <a:rPr lang="en-US" sz="1200" b="1">
                <a:solidFill>
                  <a:schemeClr val="bg1"/>
                </a:solidFill>
              </a:rPr>
              <a:t>11.5 years</a:t>
            </a:r>
          </a:p>
        </p:txBody>
      </p:sp>
      <p:sp>
        <p:nvSpPr>
          <p:cNvPr id="3" name="TextBox 2"/>
          <p:cNvSpPr txBox="1"/>
          <p:nvPr/>
        </p:nvSpPr>
        <p:spPr>
          <a:xfrm>
            <a:off x="609600" y="6306979"/>
            <a:ext cx="1983941" cy="276999"/>
          </a:xfrm>
          <a:prstGeom prst="rect">
            <a:avLst/>
          </a:prstGeom>
          <a:noFill/>
        </p:spPr>
        <p:txBody>
          <a:bodyPr wrap="none" rtlCol="0">
            <a:spAutoFit/>
          </a:bodyPr>
          <a:lstStyle/>
          <a:p>
            <a:r>
              <a:rPr lang="en-US" sz="1200" b="1" i="1" dirty="0" smtClean="0"/>
              <a:t>Source:  </a:t>
            </a:r>
            <a:r>
              <a:rPr lang="en-US" sz="1200" b="1" i="1" dirty="0" err="1"/>
              <a:t>iHS</a:t>
            </a:r>
            <a:r>
              <a:rPr lang="en-US" sz="1200" b="1" i="1" dirty="0"/>
              <a:t> Automotive</a:t>
            </a:r>
            <a:endParaRPr lang="en-US" sz="1200" b="1" i="1" dirty="0"/>
          </a:p>
        </p:txBody>
      </p:sp>
    </p:spTree>
    <p:extLst>
      <p:ext uri="{BB962C8B-B14F-4D97-AF65-F5344CB8AC3E}">
        <p14:creationId xmlns:p14="http://schemas.microsoft.com/office/powerpoint/2010/main" val="1249304929"/>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5 Annual Meeting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2015 Annual Meeting Template</Template>
  <TotalTime>18496</TotalTime>
  <Words>1119</Words>
  <Application>Microsoft Office PowerPoint</Application>
  <PresentationFormat>On-screen Show (4:3)</PresentationFormat>
  <Paragraphs>198</Paragraphs>
  <Slides>30</Slides>
  <Notes>12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9" baseType="lpstr">
      <vt:lpstr>Arial</vt:lpstr>
      <vt:lpstr>Arial Black</vt:lpstr>
      <vt:lpstr>Calibri</vt:lpstr>
      <vt:lpstr>Lucida Grande</vt:lpstr>
      <vt:lpstr>Times New Roman</vt:lpstr>
      <vt:lpstr>Wingdings</vt:lpstr>
      <vt:lpstr>ヒラギノ角ゴ Pro W3</vt:lpstr>
      <vt:lpstr>2015 Annual Meeting Template</vt:lpstr>
      <vt:lpstr>Worksheet</vt:lpstr>
      <vt:lpstr>PowerPoint Presentation</vt:lpstr>
      <vt:lpstr>Cautionary Statement </vt:lpstr>
      <vt:lpstr>Snap-on Overview</vt:lpstr>
      <vt:lpstr>Snap-on is Shaped by Work </vt:lpstr>
      <vt:lpstr>Snap-on is Sparked by Ideas - Unique Productivity Solutions</vt:lpstr>
      <vt:lpstr>Snap-on is Celebrated by Professionals</vt:lpstr>
      <vt:lpstr>Unique Brand Strength</vt:lpstr>
      <vt:lpstr>Organized to Reach Our Primary Customers: Operating Segments</vt:lpstr>
      <vt:lpstr>U.S. Vehicle Aging  Drives Service Growth</vt:lpstr>
      <vt:lpstr>Vehicle Technology &amp; Complexity  Provides Opportunity </vt:lpstr>
      <vt:lpstr>PowerPoint Presentation</vt:lpstr>
      <vt:lpstr>Runways for Improvement:  Snap-on Value Creation</vt:lpstr>
      <vt:lpstr>Snap-on Value Creation: Safety</vt:lpstr>
      <vt:lpstr>Snap-on Value Creation: Quality</vt:lpstr>
      <vt:lpstr>Snap-on Value Creation: Customer Connection</vt:lpstr>
      <vt:lpstr>Snap-on Value Creation: Innovation - New Product Awards and Successes </vt:lpstr>
      <vt:lpstr>Snap-on Value Creation: Rapid Continuous Improvement (RCI)</vt:lpstr>
      <vt:lpstr>Snap-on Foundation</vt:lpstr>
      <vt:lpstr>Snap-on More Broadly Defined</vt:lpstr>
      <vt:lpstr>Runways for Growth </vt:lpstr>
      <vt:lpstr>Enhance the Franchise Network- Reach More Technicians</vt:lpstr>
      <vt:lpstr>Expand with Repair Shop Owners and Managers</vt:lpstr>
      <vt:lpstr>Extend to Critical Industries</vt:lpstr>
      <vt:lpstr>Build in Emerging Markets </vt:lpstr>
      <vt:lpstr>Net Sales and OI Margin Trend</vt:lpstr>
      <vt:lpstr>Financial Services </vt:lpstr>
      <vt:lpstr>Increased Dividends </vt:lpstr>
      <vt:lpstr>Q2 2015 Summary Results</vt:lpstr>
      <vt:lpstr>Investment Rationale</vt:lpstr>
      <vt:lpstr>PowerPoint Presentation</vt:lpstr>
    </vt:vector>
  </TitlesOfParts>
  <Company>Ogilvy User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Ogilvy User</dc:creator>
  <cp:lastModifiedBy>Kratcoski, Leslie H</cp:lastModifiedBy>
  <cp:revision>1129</cp:revision>
  <cp:lastPrinted>2015-08-06T20:20:04Z</cp:lastPrinted>
  <dcterms:created xsi:type="dcterms:W3CDTF">2007-01-10T15:43:06Z</dcterms:created>
  <dcterms:modified xsi:type="dcterms:W3CDTF">2015-08-10T14:10:24Z</dcterms:modified>
</cp:coreProperties>
</file>